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19" r:id="rId2"/>
    <p:sldId id="420" r:id="rId3"/>
    <p:sldId id="257" r:id="rId4"/>
    <p:sldId id="421" r:id="rId5"/>
    <p:sldId id="358" r:id="rId6"/>
    <p:sldId id="422" r:id="rId7"/>
    <p:sldId id="423" r:id="rId8"/>
    <p:sldId id="378" r:id="rId9"/>
    <p:sldId id="424" r:id="rId10"/>
    <p:sldId id="418" r:id="rId11"/>
    <p:sldId id="425" r:id="rId12"/>
    <p:sldId id="426" r:id="rId13"/>
    <p:sldId id="427" r:id="rId14"/>
    <p:sldId id="411" r:id="rId15"/>
    <p:sldId id="428" r:id="rId16"/>
    <p:sldId id="429" r:id="rId17"/>
    <p:sldId id="344" r:id="rId18"/>
    <p:sldId id="417" r:id="rId19"/>
    <p:sldId id="32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27E0E9"/>
    <a:srgbClr val="11C1FF"/>
    <a:srgbClr val="F11BAA"/>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50" d="100"/>
          <a:sy n="50" d="100"/>
        </p:scale>
        <p:origin x="1402"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3/27/2023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3</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3/27/2023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gif"/><Relationship Id="rId10" Type="http://schemas.microsoft.com/office/2007/relationships/hdphoto" Target="../media/hdphoto3.wdp"/><Relationship Id="rId4" Type="http://schemas.openxmlformats.org/officeDocument/2006/relationships/image" Target="../media/image8.jpe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gif"/><Relationship Id="rId4" Type="http://schemas.openxmlformats.org/officeDocument/2006/relationships/image" Target="../media/image8.jpe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gif"/><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gif"/><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gif"/><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FF0000"/>
                </a:solidFill>
                <a:latin typeface="Cambria" panose="02040503050406030204" pitchFamily="18" charset="0"/>
                <a:ea typeface="Cambria" panose="02040503050406030204" pitchFamily="18" charset="0"/>
              </a:rPr>
              <a:t>TRÒ CHƠI Ô CHỮ</a:t>
            </a:r>
          </a:p>
        </p:txBody>
      </p:sp>
      <p:sp>
        <p:nvSpPr>
          <p:cNvPr id="36" name="Rectangle 35"/>
          <p:cNvSpPr/>
          <p:nvPr/>
        </p:nvSpPr>
        <p:spPr>
          <a:xfrm>
            <a:off x="0" y="3289280"/>
            <a:ext cx="9144000" cy="3416320"/>
          </a:xfrm>
          <a:prstGeom prst="rect">
            <a:avLst/>
          </a:prstGeom>
        </p:spPr>
        <p:txBody>
          <a:bodyPr wrap="square">
            <a:spAutoFit/>
          </a:bodyPr>
          <a:lstStyle/>
          <a:p>
            <a:pPr algn="ctr"/>
            <a:r>
              <a:rPr lang="en-US" sz="2400" b="1" dirty="0">
                <a:solidFill>
                  <a:srgbClr val="FF0000"/>
                </a:solidFill>
                <a:latin typeface="Cambria" panose="02040503050406030204" pitchFamily="18" charset="0"/>
                <a:ea typeface="Cambria" panose="02040503050406030204" pitchFamily="18" charset="0"/>
              </a:rPr>
              <a:t>L</a:t>
            </a:r>
            <a:r>
              <a:rPr lang="vi-VN" sz="2400" b="1" dirty="0">
                <a:solidFill>
                  <a:srgbClr val="FF0000"/>
                </a:solidFill>
                <a:latin typeface="Cambria" panose="02040503050406030204" pitchFamily="18" charset="0"/>
                <a:ea typeface="Cambria" panose="02040503050406030204" pitchFamily="18" charset="0"/>
              </a:rPr>
              <a:t>UẬT CHƠI</a:t>
            </a:r>
          </a:p>
          <a:p>
            <a:pPr algn="just"/>
            <a:r>
              <a:rPr lang="vi-VN" sz="2400" b="1" dirty="0">
                <a:solidFill>
                  <a:srgbClr val="0D30DD"/>
                </a:solidFill>
                <a:latin typeface="Cambria" panose="02040503050406030204" pitchFamily="18" charset="0"/>
                <a:ea typeface="Cambria" panose="02040503050406030204" pitchFamily="18" charset="0"/>
              </a:rPr>
              <a:t>- Trò chơi ô chữ gồm </a:t>
            </a:r>
            <a:r>
              <a:rPr lang="en-US" sz="2400" b="1" dirty="0">
                <a:solidFill>
                  <a:srgbClr val="0D30DD"/>
                </a:solidFill>
                <a:latin typeface="Cambria" panose="02040503050406030204" pitchFamily="18" charset="0"/>
                <a:ea typeface="Cambria" panose="02040503050406030204" pitchFamily="18" charset="0"/>
              </a:rPr>
              <a:t>5</a:t>
            </a:r>
            <a:r>
              <a:rPr lang="vi-VN" sz="2400" b="1" dirty="0">
                <a:solidFill>
                  <a:srgbClr val="0D30DD"/>
                </a:solidFill>
                <a:latin typeface="Cambria" panose="02040503050406030204" pitchFamily="18" charset="0"/>
                <a:ea typeface="Cambria" panose="02040503050406030204" pitchFamily="18" charset="0"/>
              </a:rPr>
              <a:t> ô chữ được đánh số từ 1 đến </a:t>
            </a:r>
            <a:r>
              <a:rPr lang="en-US" sz="2400" b="1" dirty="0">
                <a:solidFill>
                  <a:srgbClr val="0D30DD"/>
                </a:solidFill>
                <a:latin typeface="Cambria" panose="02040503050406030204" pitchFamily="18" charset="0"/>
                <a:ea typeface="Cambria" panose="02040503050406030204" pitchFamily="18" charset="0"/>
              </a:rPr>
              <a:t>5</a:t>
            </a:r>
            <a:r>
              <a:rPr lang="vi-VN" sz="2400" b="1" dirty="0">
                <a:solidFill>
                  <a:srgbClr val="0D30DD"/>
                </a:solidFill>
                <a:latin typeface="Cambria" panose="02040503050406030204" pitchFamily="18" charset="0"/>
                <a:ea typeface="Cambria" panose="02040503050406030204" pitchFamily="18" charset="0"/>
              </a:rPr>
              <a:t> sẽ tương ứng với </a:t>
            </a:r>
            <a:r>
              <a:rPr lang="en-US" sz="2400" b="1" dirty="0">
                <a:solidFill>
                  <a:srgbClr val="0D30DD"/>
                </a:solidFill>
                <a:latin typeface="Cambria" panose="02040503050406030204" pitchFamily="18" charset="0"/>
                <a:ea typeface="Cambria" panose="02040503050406030204" pitchFamily="18" charset="0"/>
              </a:rPr>
              <a:t>5</a:t>
            </a:r>
            <a:r>
              <a:rPr lang="vi-VN" sz="2400" b="1" dirty="0">
                <a:solidFill>
                  <a:srgbClr val="0D30DD"/>
                </a:solidFill>
                <a:latin typeface="Cambria" panose="02040503050406030204" pitchFamily="18" charset="0"/>
                <a:ea typeface="Cambria" panose="02040503050406030204" pitchFamily="18" charset="0"/>
              </a:rPr>
              <a:t> câu hỏi</a:t>
            </a:r>
            <a:r>
              <a:rPr lang="en-US" sz="2400" b="1" dirty="0">
                <a:solidFill>
                  <a:srgbClr val="0D30DD"/>
                </a:solidFill>
                <a:latin typeface="Cambria" panose="02040503050406030204" pitchFamily="18" charset="0"/>
                <a:ea typeface="Cambria" panose="02040503050406030204" pitchFamily="18" charset="0"/>
              </a:rPr>
              <a:t>.</a:t>
            </a:r>
          </a:p>
          <a:p>
            <a:pPr algn="just"/>
            <a:r>
              <a:rPr lang="vi-VN" sz="2400" b="1" dirty="0">
                <a:solidFill>
                  <a:srgbClr val="0D30DD"/>
                </a:solidFill>
                <a:latin typeface="Cambria" panose="02040503050406030204" pitchFamily="18" charset="0"/>
                <a:ea typeface="Cambria" panose="02040503050406030204" pitchFamily="18" charset="0"/>
              </a:rPr>
              <a:t>- Các em dựa vào T</a:t>
            </a:r>
            <a:r>
              <a:rPr lang="en-US" sz="2400" b="1" dirty="0" err="1">
                <a:solidFill>
                  <a:srgbClr val="0D30DD"/>
                </a:solidFill>
                <a:latin typeface="Cambria" panose="02040503050406030204" pitchFamily="18" charset="0"/>
                <a:ea typeface="Cambria" panose="02040503050406030204" pitchFamily="18" charset="0"/>
              </a:rPr>
              <a:t>ập</a:t>
            </a:r>
            <a:r>
              <a:rPr lang="en-US" sz="2400" b="1" dirty="0">
                <a:solidFill>
                  <a:srgbClr val="0D30DD"/>
                </a:solidFill>
                <a:latin typeface="Cambria" panose="02040503050406030204" pitchFamily="18" charset="0"/>
                <a:ea typeface="Cambria" panose="02040503050406030204" pitchFamily="18" charset="0"/>
              </a:rPr>
              <a:t> </a:t>
            </a:r>
            <a:r>
              <a:rPr lang="en-US" sz="2400" b="1" dirty="0" err="1">
                <a:solidFill>
                  <a:srgbClr val="0D30DD"/>
                </a:solidFill>
                <a:latin typeface="Cambria" panose="02040503050406030204" pitchFamily="18" charset="0"/>
                <a:ea typeface="Cambria" panose="02040503050406030204" pitchFamily="18" charset="0"/>
              </a:rPr>
              <a:t>bản</a:t>
            </a:r>
            <a:r>
              <a:rPr lang="en-US" sz="2400" b="1" dirty="0">
                <a:solidFill>
                  <a:srgbClr val="0D30DD"/>
                </a:solidFill>
                <a:latin typeface="Cambria" panose="02040503050406030204" pitchFamily="18" charset="0"/>
                <a:ea typeface="Cambria" panose="02040503050406030204" pitchFamily="18" charset="0"/>
              </a:rPr>
              <a:t> </a:t>
            </a:r>
            <a:r>
              <a:rPr lang="en-US" sz="2400" b="1" dirty="0" err="1">
                <a:solidFill>
                  <a:srgbClr val="0D30DD"/>
                </a:solidFill>
                <a:latin typeface="Cambria" panose="02040503050406030204" pitchFamily="18" charset="0"/>
                <a:ea typeface="Cambria" panose="02040503050406030204" pitchFamily="18" charset="0"/>
              </a:rPr>
              <a:t>đồ</a:t>
            </a:r>
            <a:r>
              <a:rPr lang="vi-VN" sz="2400" b="1" dirty="0">
                <a:solidFill>
                  <a:srgbClr val="0D30DD"/>
                </a:solidFill>
                <a:latin typeface="Cambria" panose="02040503050406030204" pitchFamily="18" charset="0"/>
                <a:ea typeface="Cambria" panose="02040503050406030204" pitchFamily="18" charset="0"/>
              </a:rPr>
              <a:t> Địa lí </a:t>
            </a:r>
            <a:r>
              <a:rPr lang="en-US" sz="2400" b="1" dirty="0">
                <a:solidFill>
                  <a:srgbClr val="0D30DD"/>
                </a:solidFill>
                <a:latin typeface="Cambria" panose="02040503050406030204" pitchFamily="18" charset="0"/>
                <a:ea typeface="Cambria" panose="02040503050406030204" pitchFamily="18" charset="0"/>
              </a:rPr>
              <a:t>7</a:t>
            </a:r>
            <a:r>
              <a:rPr lang="vi-VN" sz="2400" b="1" dirty="0">
                <a:solidFill>
                  <a:srgbClr val="0D30DD"/>
                </a:solidFill>
                <a:latin typeface="Cambria" panose="02040503050406030204" pitchFamily="18" charset="0"/>
                <a:ea typeface="Cambria" panose="02040503050406030204" pitchFamily="18" charset="0"/>
              </a:rPr>
              <a:t> và kiến thức đã học để trả lời, mỗi câu hỏi có </a:t>
            </a:r>
            <a:r>
              <a:rPr lang="en-US" sz="2400" b="1" dirty="0">
                <a:solidFill>
                  <a:srgbClr val="0D30DD"/>
                </a:solidFill>
                <a:latin typeface="Cambria" panose="02040503050406030204" pitchFamily="18" charset="0"/>
                <a:ea typeface="Cambria" panose="02040503050406030204" pitchFamily="18" charset="0"/>
              </a:rPr>
              <a:t>1</a:t>
            </a:r>
            <a:r>
              <a:rPr lang="vi-VN" sz="2400" b="1" dirty="0">
                <a:solidFill>
                  <a:srgbClr val="0D30DD"/>
                </a:solidFill>
                <a:latin typeface="Cambria" panose="02040503050406030204" pitchFamily="18" charset="0"/>
                <a:ea typeface="Cambria" panose="02040503050406030204" pitchFamily="18" charset="0"/>
              </a:rPr>
              <a:t> lượt trả lời.</a:t>
            </a:r>
          </a:p>
          <a:p>
            <a:pPr algn="just"/>
            <a:r>
              <a:rPr lang="en-US" sz="2400" b="1" dirty="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Em nào trả lời đúng sẽ nhận được 1 phần quà nhỏ và ô chữ sẽ hiện ra chữ cái tương ứng, trả lời sai ô chữ sẽ bị khóa lại</a:t>
            </a:r>
            <a:r>
              <a:rPr lang="en-US" sz="2400" b="1" dirty="0">
                <a:solidFill>
                  <a:srgbClr val="0D30DD"/>
                </a:solidFill>
                <a:latin typeface="Cambria" panose="02040503050406030204" pitchFamily="18" charset="0"/>
                <a:ea typeface="Cambria" panose="02040503050406030204" pitchFamily="18" charset="0"/>
              </a:rPr>
              <a:t>.</a:t>
            </a:r>
          </a:p>
          <a:p>
            <a:pPr algn="just"/>
            <a:r>
              <a:rPr lang="en-US" sz="2400" b="1" dirty="0">
                <a:solidFill>
                  <a:srgbClr val="0D30DD"/>
                </a:solidFill>
                <a:latin typeface="Cambria" panose="02040503050406030204" pitchFamily="18" charset="0"/>
                <a:ea typeface="Cambria" panose="02040503050406030204" pitchFamily="18" charset="0"/>
              </a:rPr>
              <a:t>- T</a:t>
            </a:r>
            <a:r>
              <a:rPr lang="vi-VN" sz="2400" b="1" dirty="0">
                <a:solidFill>
                  <a:srgbClr val="0D30DD"/>
                </a:solidFill>
                <a:latin typeface="Cambria" panose="02040503050406030204" pitchFamily="18" charset="0"/>
                <a:ea typeface="Cambria" panose="02040503050406030204" pitchFamily="18" charset="0"/>
              </a:rPr>
              <a:t>rong quá trình trả lời, em nào trả lời đúng tên từ khóa thì sẽ nhận được phần quà lớn hơn</a:t>
            </a:r>
            <a:r>
              <a:rPr lang="en-US" sz="2400" b="1" dirty="0">
                <a:solidFill>
                  <a:srgbClr val="0D30DD"/>
                </a:solidFill>
                <a:latin typeface="Cambria" panose="02040503050406030204" pitchFamily="18" charset="0"/>
                <a:ea typeface="Cambria" panose="02040503050406030204" pitchFamily="18" charset="0"/>
              </a:rPr>
              <a:t>.</a:t>
            </a:r>
            <a:endParaRPr lang="vi-VN" sz="2400" b="1" dirty="0">
              <a:solidFill>
                <a:srgbClr val="0D30DD"/>
              </a:solidFill>
              <a:latin typeface="Cambria" panose="02040503050406030204" pitchFamily="18" charset="0"/>
              <a:ea typeface="Cambria" panose="02040503050406030204" pitchFamily="18" charset="0"/>
            </a:endParaRPr>
          </a:p>
        </p:txBody>
      </p:sp>
      <p:sp>
        <p:nvSpPr>
          <p:cNvPr id="13" name="Rectangle 12"/>
          <p:cNvSpPr/>
          <p:nvPr/>
        </p:nvSpPr>
        <p:spPr>
          <a:xfrm>
            <a:off x="175260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292608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409956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527304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644652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53" name="TextBox 52"/>
          <p:cNvSpPr txBox="1"/>
          <p:nvPr/>
        </p:nvSpPr>
        <p:spPr>
          <a:xfrm>
            <a:off x="1996440" y="990600"/>
            <a:ext cx="685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1</a:t>
            </a:r>
          </a:p>
        </p:txBody>
      </p:sp>
      <p:sp>
        <p:nvSpPr>
          <p:cNvPr id="38" name="TextBox 37"/>
          <p:cNvSpPr txBox="1"/>
          <p:nvPr/>
        </p:nvSpPr>
        <p:spPr>
          <a:xfrm>
            <a:off x="3124200" y="990600"/>
            <a:ext cx="685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2</a:t>
            </a:r>
          </a:p>
        </p:txBody>
      </p:sp>
      <p:sp>
        <p:nvSpPr>
          <p:cNvPr id="39" name="TextBox 38"/>
          <p:cNvSpPr txBox="1"/>
          <p:nvPr/>
        </p:nvSpPr>
        <p:spPr>
          <a:xfrm>
            <a:off x="4267200" y="990600"/>
            <a:ext cx="685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a:t>
            </a:r>
          </a:p>
        </p:txBody>
      </p:sp>
      <p:sp>
        <p:nvSpPr>
          <p:cNvPr id="40" name="TextBox 39"/>
          <p:cNvSpPr txBox="1"/>
          <p:nvPr/>
        </p:nvSpPr>
        <p:spPr>
          <a:xfrm>
            <a:off x="5486400" y="990600"/>
            <a:ext cx="685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a:t>
            </a:r>
          </a:p>
        </p:txBody>
      </p:sp>
      <p:sp>
        <p:nvSpPr>
          <p:cNvPr id="41" name="TextBox 40"/>
          <p:cNvSpPr txBox="1"/>
          <p:nvPr/>
        </p:nvSpPr>
        <p:spPr>
          <a:xfrm>
            <a:off x="6629400" y="1012686"/>
            <a:ext cx="68580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5</a:t>
            </a:r>
          </a:p>
        </p:txBody>
      </p:sp>
    </p:spTree>
    <p:extLst>
      <p:ext uri="{BB962C8B-B14F-4D97-AF65-F5344CB8AC3E}">
        <p14:creationId xmlns:p14="http://schemas.microsoft.com/office/powerpoint/2010/main" val="2152468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27"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Đặc</a:t>
            </a:r>
            <a:r>
              <a:rPr lang="en-US" sz="2400" b="1" dirty="0">
                <a:solidFill>
                  <a:srgbClr val="0D30DD"/>
                </a:solidFill>
                <a:latin typeface="Cambria" pitchFamily="18" charset="0"/>
              </a:rPr>
              <a:t> </a:t>
            </a:r>
            <a:r>
              <a:rPr lang="en-US" sz="2400" b="1" dirty="0" err="1">
                <a:solidFill>
                  <a:srgbClr val="0D30DD"/>
                </a:solidFill>
                <a:latin typeface="Cambria" pitchFamily="18" charset="0"/>
              </a:rPr>
              <a:t>điểm</a:t>
            </a:r>
            <a:r>
              <a:rPr lang="en-US" sz="2400" b="1" dirty="0">
                <a:solidFill>
                  <a:srgbClr val="0D30DD"/>
                </a:solidFill>
                <a:latin typeface="Cambria" pitchFamily="18" charset="0"/>
              </a:rPr>
              <a:t> </a:t>
            </a:r>
            <a:r>
              <a:rPr lang="en-US" sz="2400" b="1" dirty="0" err="1">
                <a:solidFill>
                  <a:srgbClr val="0D30DD"/>
                </a:solidFill>
                <a:latin typeface="Cambria" pitchFamily="18" charset="0"/>
              </a:rPr>
              <a:t>dân</a:t>
            </a:r>
            <a:r>
              <a:rPr lang="en-US" sz="2400" b="1" dirty="0">
                <a:solidFill>
                  <a:srgbClr val="0D30DD"/>
                </a:solidFill>
                <a:latin typeface="Cambria" pitchFamily="18" charset="0"/>
              </a:rPr>
              <a:t> </a:t>
            </a:r>
            <a:r>
              <a:rPr lang="en-US" sz="2400" b="1" dirty="0" err="1">
                <a:solidFill>
                  <a:srgbClr val="0D30DD"/>
                </a:solidFill>
                <a:latin typeface="Cambria" pitchFamily="18" charset="0"/>
              </a:rPr>
              <a:t>cư</a:t>
            </a:r>
            <a:endParaRPr lang="en-US" sz="2400" b="1" dirty="0">
              <a:solidFill>
                <a:srgbClr val="0D30DD"/>
              </a:solidFill>
              <a:latin typeface="Cambria" pitchFamily="18" charset="0"/>
            </a:endParaRPr>
          </a:p>
        </p:txBody>
      </p:sp>
      <p:sp>
        <p:nvSpPr>
          <p:cNvPr id="2" name="AutoShape 2" descr="Mật độ dân số là gì? Công thức và bài tập tính mật độ dân số lớp 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74" y="1905000"/>
            <a:ext cx="3942226" cy="25146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0954" y="3733800"/>
            <a:ext cx="3886200" cy="2350528"/>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057399" y="4495800"/>
            <a:ext cx="1981201" cy="461665"/>
          </a:xfrm>
          <a:prstGeom prst="rect">
            <a:avLst/>
          </a:prstGeom>
          <a:noFill/>
        </p:spPr>
        <p:txBody>
          <a:bodyPr wrap="square" rtlCol="0">
            <a:spAutoFit/>
          </a:bodyPr>
          <a:lstStyle/>
          <a:p>
            <a:r>
              <a:rPr lang="en-US" sz="2400" dirty="0" err="1"/>
              <a:t>Xit-ni</a:t>
            </a:r>
            <a:endParaRPr lang="en-US" sz="2400" dirty="0"/>
          </a:p>
        </p:txBody>
      </p:sp>
      <p:sp>
        <p:nvSpPr>
          <p:cNvPr id="32" name="TextBox 31"/>
          <p:cNvSpPr txBox="1"/>
          <p:nvPr/>
        </p:nvSpPr>
        <p:spPr>
          <a:xfrm>
            <a:off x="6229565" y="6096000"/>
            <a:ext cx="1981201" cy="461665"/>
          </a:xfrm>
          <a:prstGeom prst="rect">
            <a:avLst/>
          </a:prstGeom>
          <a:noFill/>
        </p:spPr>
        <p:txBody>
          <a:bodyPr wrap="square" rtlCol="0">
            <a:spAutoFit/>
          </a:bodyPr>
          <a:lstStyle/>
          <a:p>
            <a:r>
              <a:rPr lang="en-US" sz="2400" dirty="0"/>
              <a:t>Men-</a:t>
            </a:r>
            <a:r>
              <a:rPr lang="en-US" sz="2400" dirty="0" err="1"/>
              <a:t>bơn</a:t>
            </a:r>
            <a:endParaRPr lang="en-US" sz="2400" dirty="0"/>
          </a:p>
        </p:txBody>
      </p:sp>
    </p:spTree>
    <p:extLst>
      <p:ext uri="{BB962C8B-B14F-4D97-AF65-F5344CB8AC3E}">
        <p14:creationId xmlns:p14="http://schemas.microsoft.com/office/powerpoint/2010/main" val="1875313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685800" y="1676400"/>
            <a:ext cx="6553199" cy="3733800"/>
          </a:xfrm>
          <a:prstGeom prst="wedgeRoundRectCallout">
            <a:avLst>
              <a:gd name="adj1" fmla="val 48093"/>
              <a:gd name="adj2" fmla="val 6011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914400" y="1779925"/>
            <a:ext cx="6172201" cy="3477875"/>
          </a:xfrm>
          <a:prstGeom prst="rect">
            <a:avLst/>
          </a:prstGeom>
        </p:spPr>
        <p:txBody>
          <a:bodyPr wrap="square">
            <a:spAutoFit/>
          </a:bodyPr>
          <a:lstStyle/>
          <a:p>
            <a:pPr algn="just"/>
            <a:r>
              <a:rPr lang="en-US" sz="2200" b="1" dirty="0">
                <a:solidFill>
                  <a:srgbClr val="FF0000"/>
                </a:solidFill>
                <a:latin typeface="Cambria" panose="02040503050406030204" pitchFamily="18" charset="0"/>
                <a:ea typeface="Cambria" panose="02040503050406030204" pitchFamily="18" charset="0"/>
              </a:rPr>
              <a:t>b. </a:t>
            </a:r>
            <a:r>
              <a:rPr lang="vi-VN" sz="2200" b="1" dirty="0">
                <a:solidFill>
                  <a:srgbClr val="FF0000"/>
                </a:solidFill>
                <a:latin typeface="Cambria" panose="02040503050406030204" pitchFamily="18" charset="0"/>
                <a:ea typeface="Cambria" panose="02040503050406030204" pitchFamily="18" charset="0"/>
              </a:rPr>
              <a:t>Phân bố dân cư và đô thị</a:t>
            </a:r>
            <a:endParaRPr lang="en-US" sz="2200" b="1" dirty="0">
              <a:solidFill>
                <a:srgbClr val="FF0000"/>
              </a:solidFill>
              <a:latin typeface="Cambria" panose="02040503050406030204" pitchFamily="18" charset="0"/>
              <a:ea typeface="Cambria" panose="02040503050406030204" pitchFamily="18" charset="0"/>
            </a:endParaRPr>
          </a:p>
          <a:p>
            <a:pPr algn="just"/>
            <a:r>
              <a:rPr lang="vi-VN" sz="2200" dirty="0">
                <a:latin typeface="Cambria" panose="02040503050406030204" pitchFamily="18" charset="0"/>
                <a:ea typeface="Cambria" panose="02040503050406030204" pitchFamily="18" charset="0"/>
              </a:rPr>
              <a:t>- Phân bố dân cư không đều:</a:t>
            </a:r>
          </a:p>
          <a:p>
            <a:pPr algn="just"/>
            <a:r>
              <a:rPr lang="vi-VN" sz="2200" dirty="0">
                <a:latin typeface="Cambria" panose="02040503050406030204" pitchFamily="18" charset="0"/>
                <a:ea typeface="Cambria" panose="02040503050406030204" pitchFamily="18" charset="0"/>
              </a:rPr>
              <a:t>+ Vùng có mật độ dân số cao nhất: bang Vich-to-ri-a với trên 25 người/km</a:t>
            </a:r>
            <a:r>
              <a:rPr lang="vi-VN" sz="2200" baseline="30000" dirty="0">
                <a:latin typeface="Cambria" panose="02040503050406030204" pitchFamily="18" charset="0"/>
                <a:ea typeface="Cambria" panose="02040503050406030204" pitchFamily="18" charset="0"/>
              </a:rPr>
              <a:t>2</a:t>
            </a:r>
            <a:r>
              <a:rPr lang="vi-VN" sz="2200" dirty="0">
                <a:latin typeface="Cambria" panose="02040503050406030204" pitchFamily="18" charset="0"/>
                <a:ea typeface="Cambria" panose="02040503050406030204" pitchFamily="18" charset="0"/>
              </a:rPr>
              <a:t>. </a:t>
            </a:r>
          </a:p>
          <a:p>
            <a:pPr algn="just"/>
            <a:r>
              <a:rPr lang="vi-VN" sz="2200" dirty="0">
                <a:latin typeface="Cambria" panose="02040503050406030204" pitchFamily="18" charset="0"/>
                <a:ea typeface="Cambria" panose="02040503050406030204" pitchFamily="18" charset="0"/>
              </a:rPr>
              <a:t>+ Vùng có mật độ dân số thấp nhất: vùng lãnh thổ phía bắc với dưới 1 người/km</a:t>
            </a:r>
            <a:r>
              <a:rPr lang="vi-VN" sz="2200" baseline="30000" dirty="0">
                <a:latin typeface="Cambria" panose="02040503050406030204" pitchFamily="18" charset="0"/>
                <a:ea typeface="Cambria" panose="02040503050406030204" pitchFamily="18" charset="0"/>
              </a:rPr>
              <a:t>2</a:t>
            </a:r>
            <a:r>
              <a:rPr lang="vi-VN" sz="2200" dirty="0">
                <a:latin typeface="Cambria" panose="02040503050406030204" pitchFamily="18" charset="0"/>
                <a:ea typeface="Cambria" panose="02040503050406030204" pitchFamily="18" charset="0"/>
              </a:rPr>
              <a:t>. </a:t>
            </a:r>
          </a:p>
          <a:p>
            <a:pPr algn="just"/>
            <a:r>
              <a:rPr lang="vi-VN" sz="2200" dirty="0">
                <a:latin typeface="Cambria" panose="02040503050406030204" pitchFamily="18" charset="0"/>
                <a:ea typeface="Cambria" panose="02040503050406030204" pitchFamily="18" charset="0"/>
              </a:rPr>
              <a:t>- Một số đô thị ở Ô-xtrây-li-a: A-đê-lai, Xit-ni, Niu Cát-xơn, Brix-bên,…</a:t>
            </a:r>
          </a:p>
          <a:p>
            <a:pPr algn="just"/>
            <a:r>
              <a:rPr lang="vi-VN" sz="2200" dirty="0">
                <a:latin typeface="Cambria" panose="02040503050406030204" pitchFamily="18" charset="0"/>
                <a:ea typeface="Cambria" panose="02040503050406030204" pitchFamily="18" charset="0"/>
              </a:rPr>
              <a:t>+ Các đô thị thường tập trung tại khu vực phía đông nam lục địa Ô-xtrây-li-a.</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en-US" sz="2400" b="1" dirty="0" err="1">
                <a:solidFill>
                  <a:srgbClr val="0D30DD"/>
                </a:solidFill>
                <a:latin typeface="Cambria" pitchFamily="18" charset="0"/>
              </a:rPr>
              <a:t>Đặc</a:t>
            </a:r>
            <a:r>
              <a:rPr lang="en-US" sz="2400" b="1" dirty="0">
                <a:solidFill>
                  <a:srgbClr val="0D30DD"/>
                </a:solidFill>
                <a:latin typeface="Cambria" pitchFamily="18" charset="0"/>
              </a:rPr>
              <a:t> </a:t>
            </a:r>
            <a:r>
              <a:rPr lang="en-US" sz="2400" b="1" dirty="0" err="1">
                <a:solidFill>
                  <a:srgbClr val="0D30DD"/>
                </a:solidFill>
                <a:latin typeface="Cambria" pitchFamily="18" charset="0"/>
              </a:rPr>
              <a:t>điểm</a:t>
            </a:r>
            <a:r>
              <a:rPr lang="en-US" sz="2400" b="1" dirty="0">
                <a:solidFill>
                  <a:srgbClr val="0D30DD"/>
                </a:solidFill>
                <a:latin typeface="Cambria" pitchFamily="18" charset="0"/>
              </a:rPr>
              <a:t> </a:t>
            </a:r>
            <a:r>
              <a:rPr lang="en-US" sz="2400" b="1" dirty="0" err="1">
                <a:solidFill>
                  <a:srgbClr val="0D30DD"/>
                </a:solidFill>
                <a:latin typeface="Cambria" pitchFamily="18" charset="0"/>
              </a:rPr>
              <a:t>dân</a:t>
            </a:r>
            <a:r>
              <a:rPr lang="en-US" sz="2400" b="1" dirty="0">
                <a:solidFill>
                  <a:srgbClr val="0D30DD"/>
                </a:solidFill>
                <a:latin typeface="Cambria" pitchFamily="18" charset="0"/>
              </a:rPr>
              <a:t> </a:t>
            </a:r>
            <a:r>
              <a:rPr lang="en-US" sz="2400" b="1" dirty="0" err="1">
                <a:solidFill>
                  <a:srgbClr val="0D30DD"/>
                </a:solidFill>
                <a:latin typeface="Cambria" pitchFamily="18" charset="0"/>
              </a:rPr>
              <a:t>cư</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Tree>
    <p:extLst>
      <p:ext uri="{BB962C8B-B14F-4D97-AF65-F5344CB8AC3E}">
        <p14:creationId xmlns:p14="http://schemas.microsoft.com/office/powerpoint/2010/main" val="2860559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752600"/>
            <a:ext cx="3363510" cy="1200329"/>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hình</a:t>
            </a:r>
            <a:r>
              <a:rPr lang="en-US" sz="2400" i="1" dirty="0">
                <a:solidFill>
                  <a:srgbClr val="FF0000"/>
                </a:solidFill>
                <a:latin typeface="Cambria" panose="02040503050406030204" pitchFamily="18" charset="0"/>
                <a:ea typeface="Cambria" panose="02040503050406030204" pitchFamily="18" charset="0"/>
              </a:rPr>
              <a:t> 20.2, </a:t>
            </a:r>
            <a:r>
              <a:rPr lang="en-US" sz="2400" i="1" dirty="0" err="1">
                <a:solidFill>
                  <a:srgbClr val="FF0000"/>
                </a:solidFill>
                <a:latin typeface="Cambria" panose="02040503050406030204" pitchFamily="18" charset="0"/>
                <a:ea typeface="Cambria" panose="02040503050406030204" pitchFamily="18" charset="0"/>
              </a:rPr>
              <a:t>nêu</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một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số</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sự</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kiện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nổi</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bật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của</a:t>
            </a:r>
            <a:r>
              <a:rPr lang="en-US" sz="2400" i="1" dirty="0">
                <a:solidFill>
                  <a:srgbClr val="FF0000"/>
                </a:solidFill>
                <a:latin typeface="Cambria" panose="02040503050406030204" pitchFamily="18" charset="0"/>
                <a:ea typeface="Cambria" panose="02040503050406030204" pitchFamily="18" charset="0"/>
              </a:rPr>
              <a:t> Ô-</a:t>
            </a:r>
            <a:r>
              <a:rPr lang="en-US" sz="2400" i="1" dirty="0" err="1">
                <a:solidFill>
                  <a:srgbClr val="FF0000"/>
                </a:solidFill>
                <a:latin typeface="Cambria" panose="02040503050406030204" pitchFamily="18" charset="0"/>
                <a:ea typeface="Cambria" panose="02040503050406030204" pitchFamily="18" charset="0"/>
              </a:rPr>
              <a:t>xtrây</a:t>
            </a:r>
            <a:r>
              <a:rPr lang="en-US" sz="2400" i="1" dirty="0">
                <a:solidFill>
                  <a:srgbClr val="FF0000"/>
                </a:solidFill>
                <a:latin typeface="Cambria" panose="02040503050406030204" pitchFamily="18" charset="0"/>
                <a:ea typeface="Cambria" panose="02040503050406030204" pitchFamily="18" charset="0"/>
              </a:rPr>
              <a:t>-li-a.</a:t>
            </a:r>
            <a:endParaRPr lang="vi-VN" sz="24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267200" y="1384518"/>
            <a:ext cx="4572000" cy="1815882"/>
          </a:xfrm>
          <a:prstGeom prst="rect">
            <a:avLst/>
          </a:prstGeom>
        </p:spPr>
        <p:txBody>
          <a:bodyPr wrap="square">
            <a:spAutoFit/>
          </a:bodyPr>
          <a:lstStyle/>
          <a:p>
            <a:pPr algn="just"/>
            <a:r>
              <a:rPr lang="en-US" sz="1600" dirty="0">
                <a:latin typeface="Cambria" pitchFamily="18" charset="0"/>
                <a:ea typeface="Cambria" pitchFamily="18" charset="0"/>
              </a:rPr>
              <a:t>+</a:t>
            </a:r>
            <a:r>
              <a:rPr lang="vi-VN" sz="1600" dirty="0">
                <a:latin typeface="Cambria" pitchFamily="18" charset="0"/>
                <a:ea typeface="Cambria" pitchFamily="18" charset="0"/>
              </a:rPr>
              <a:t> Cư dân đầu tiên là người bản địa.</a:t>
            </a:r>
          </a:p>
          <a:p>
            <a:pPr algn="just"/>
            <a:r>
              <a:rPr lang="vi-VN" sz="1600" dirty="0">
                <a:latin typeface="Cambria" pitchFamily="18" charset="0"/>
                <a:ea typeface="Cambria" pitchFamily="18" charset="0"/>
              </a:rPr>
              <a:t>+ Vào XVII, người Hà Lan phát hiện ra Ô-xtrây-li-a.</a:t>
            </a:r>
          </a:p>
          <a:p>
            <a:pPr algn="just"/>
            <a:r>
              <a:rPr lang="vi-VN" sz="1600" dirty="0">
                <a:latin typeface="Cambria" pitchFamily="18" charset="0"/>
                <a:ea typeface="Cambria" pitchFamily="18" charset="0"/>
              </a:rPr>
              <a:t>+ Sau 1770, chính phủ Anh đã đưa dân đến khai phá và định cư ở Ô-xtrây-li-a.</a:t>
            </a:r>
          </a:p>
          <a:p>
            <a:pPr algn="just"/>
            <a:r>
              <a:rPr lang="vi-VN" sz="1600" dirty="0">
                <a:latin typeface="Cambria" pitchFamily="18" charset="0"/>
                <a:ea typeface="Cambria" pitchFamily="18" charset="0"/>
              </a:rPr>
              <a:t>+ </a:t>
            </a:r>
            <a:r>
              <a:rPr lang="en-US" sz="1600" dirty="0" err="1">
                <a:latin typeface="Cambria" pitchFamily="18" charset="0"/>
                <a:ea typeface="Cambria" pitchFamily="18" charset="0"/>
              </a:rPr>
              <a:t>Năm</a:t>
            </a:r>
            <a:r>
              <a:rPr lang="en-US" sz="1600" dirty="0">
                <a:latin typeface="Cambria" pitchFamily="18" charset="0"/>
                <a:ea typeface="Cambria" pitchFamily="18" charset="0"/>
              </a:rPr>
              <a:t> </a:t>
            </a:r>
            <a:r>
              <a:rPr lang="vi-VN" sz="1600" dirty="0">
                <a:latin typeface="Cambria" pitchFamily="18" charset="0"/>
                <a:ea typeface="Cambria" pitchFamily="18" charset="0"/>
              </a:rPr>
              <a:t>1850, làn sóng di dân đến khai thác vàng.</a:t>
            </a:r>
          </a:p>
          <a:p>
            <a:pPr algn="just"/>
            <a:r>
              <a:rPr lang="vi-VN" sz="1600" dirty="0">
                <a:latin typeface="Cambria" pitchFamily="18" charset="0"/>
                <a:ea typeface="Cambria" pitchFamily="18" charset="0"/>
              </a:rPr>
              <a:t>+ Năm 1901, thành lập Nhà nước Liên bang </a:t>
            </a:r>
            <a:r>
              <a:rPr lang="en-US" sz="1600" dirty="0">
                <a:latin typeface="Cambria" pitchFamily="18" charset="0"/>
                <a:ea typeface="Cambria" pitchFamily="18" charset="0"/>
              </a:rPr>
              <a:t>           </a:t>
            </a:r>
            <a:r>
              <a:rPr lang="vi-VN" sz="1600" dirty="0">
                <a:latin typeface="Cambria" pitchFamily="18" charset="0"/>
                <a:ea typeface="Cambria" pitchFamily="18" charset="0"/>
              </a:rPr>
              <a:t>Ô-xtrây-li-a.</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Lịch sử và văn hóa độc đáo</a:t>
            </a:r>
            <a:endParaRPr lang="en-US" sz="2400" b="1" dirty="0">
              <a:solidFill>
                <a:srgbClr val="0D30DD"/>
              </a:solidFill>
              <a:latin typeface="Cambria" pitchFamily="18" charset="0"/>
            </a:endParaRPr>
          </a:p>
        </p:txBody>
      </p:sp>
      <p:sp>
        <p:nvSpPr>
          <p:cNvPr id="2" name="AutoShape 2" descr="Mật độ dân số là gì? Công thức và bài tập tính mật độ dân số lớp 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38400" y="3733800"/>
            <a:ext cx="4236285" cy="2736903"/>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403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0" dur="500"/>
                                        <p:tgtEl>
                                          <p:spTgt spid="1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55" dur="500"/>
                                        <p:tgtEl>
                                          <p:spTgt spid="17">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60" dur="500"/>
                                        <p:tgtEl>
                                          <p:spTgt spid="17">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65"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685800" y="1676400"/>
            <a:ext cx="6553199" cy="3733800"/>
          </a:xfrm>
          <a:prstGeom prst="wedgeRoundRectCallout">
            <a:avLst>
              <a:gd name="adj1" fmla="val 48093"/>
              <a:gd name="adj2" fmla="val 6011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838200" y="1903780"/>
            <a:ext cx="6286502" cy="3277820"/>
          </a:xfrm>
          <a:prstGeom prst="rect">
            <a:avLst/>
          </a:prstGeom>
        </p:spPr>
        <p:txBody>
          <a:bodyPr wrap="square">
            <a:spAutoFit/>
          </a:bodyPr>
          <a:lstStyle/>
          <a:p>
            <a:pPr algn="just"/>
            <a:r>
              <a:rPr lang="en-US" sz="2300" b="1" dirty="0">
                <a:solidFill>
                  <a:srgbClr val="FF0000"/>
                </a:solidFill>
                <a:latin typeface="Cambria" panose="02040503050406030204" pitchFamily="18" charset="0"/>
                <a:ea typeface="Cambria" panose="02040503050406030204" pitchFamily="18" charset="0"/>
              </a:rPr>
              <a:t>* </a:t>
            </a:r>
            <a:r>
              <a:rPr lang="en-US" sz="2300" b="1" dirty="0" err="1">
                <a:solidFill>
                  <a:srgbClr val="FF0000"/>
                </a:solidFill>
                <a:latin typeface="Cambria" panose="02040503050406030204" pitchFamily="18" charset="0"/>
                <a:ea typeface="Cambria" panose="02040503050406030204" pitchFamily="18" charset="0"/>
              </a:rPr>
              <a:t>Lịch</a:t>
            </a:r>
            <a:r>
              <a:rPr lang="en-US" sz="2300" b="1" dirty="0">
                <a:solidFill>
                  <a:srgbClr val="FF0000"/>
                </a:solidFill>
                <a:latin typeface="Cambria" panose="02040503050406030204" pitchFamily="18" charset="0"/>
                <a:ea typeface="Cambria" panose="02040503050406030204" pitchFamily="18" charset="0"/>
              </a:rPr>
              <a:t> </a:t>
            </a:r>
            <a:r>
              <a:rPr lang="en-US" sz="2300" b="1" dirty="0" err="1">
                <a:solidFill>
                  <a:srgbClr val="FF0000"/>
                </a:solidFill>
                <a:latin typeface="Cambria" panose="02040503050406030204" pitchFamily="18" charset="0"/>
                <a:ea typeface="Cambria" panose="02040503050406030204" pitchFamily="18" charset="0"/>
              </a:rPr>
              <a:t>sử</a:t>
            </a:r>
            <a:endParaRPr lang="en-US" sz="2300" b="1" dirty="0">
              <a:solidFill>
                <a:srgbClr val="FF0000"/>
              </a:solidFill>
              <a:latin typeface="Cambria" panose="02040503050406030204" pitchFamily="18" charset="0"/>
              <a:ea typeface="Cambria" panose="02040503050406030204" pitchFamily="18" charset="0"/>
            </a:endParaRPr>
          </a:p>
          <a:p>
            <a:pPr algn="just"/>
            <a:r>
              <a:rPr lang="vi-VN" sz="2300" dirty="0">
                <a:latin typeface="Cambria" panose="02040503050406030204" pitchFamily="18" charset="0"/>
                <a:ea typeface="Cambria" panose="02040503050406030204" pitchFamily="18" charset="0"/>
              </a:rPr>
              <a:t>+ Cư dân đầu tiên là người bản địa.</a:t>
            </a:r>
          </a:p>
          <a:p>
            <a:pPr algn="just"/>
            <a:r>
              <a:rPr lang="vi-VN" sz="2300" dirty="0">
                <a:latin typeface="Cambria" panose="02040503050406030204" pitchFamily="18" charset="0"/>
                <a:ea typeface="Cambria" panose="02040503050406030204" pitchFamily="18" charset="0"/>
              </a:rPr>
              <a:t>+ Vào XVII, người Hà Lan phát hiện ra </a:t>
            </a:r>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Ô-xtrây-li-a.</a:t>
            </a:r>
          </a:p>
          <a:p>
            <a:pPr algn="just"/>
            <a:r>
              <a:rPr lang="vi-VN" sz="2300" dirty="0">
                <a:latin typeface="Cambria" panose="02040503050406030204" pitchFamily="18" charset="0"/>
                <a:ea typeface="Cambria" panose="02040503050406030204" pitchFamily="18" charset="0"/>
              </a:rPr>
              <a:t>+ Sau 1770, chính phủ Anh đã đưa dân đến khai phá và định cư ở Ô-xtrây-li-a.</a:t>
            </a:r>
          </a:p>
          <a:p>
            <a:pPr algn="just"/>
            <a:r>
              <a:rPr lang="vi-VN" sz="2300" dirty="0">
                <a:latin typeface="Cambria" panose="02040503050406030204" pitchFamily="18" charset="0"/>
                <a:ea typeface="Cambria" panose="02040503050406030204" pitchFamily="18" charset="0"/>
              </a:rPr>
              <a:t>+ Năm 1850, làn sóng di dân đến khai thác vàng.</a:t>
            </a:r>
          </a:p>
          <a:p>
            <a:pPr algn="just"/>
            <a:r>
              <a:rPr lang="vi-VN" sz="2300" dirty="0">
                <a:latin typeface="Cambria" panose="02040503050406030204" pitchFamily="18" charset="0"/>
                <a:ea typeface="Cambria" panose="02040503050406030204" pitchFamily="18" charset="0"/>
              </a:rPr>
              <a:t>+ Năm 1901, thành lập Nhà nước Liên bang            Ô-xtrây-li-a.</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vi-VN" sz="2400" b="1" dirty="0">
                <a:solidFill>
                  <a:srgbClr val="0D30DD"/>
                </a:solidFill>
                <a:latin typeface="Cambria" pitchFamily="18" charset="0"/>
              </a:rPr>
              <a:t>Lịch sử và văn hóa độc đáo</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Tree>
    <p:extLst>
      <p:ext uri="{BB962C8B-B14F-4D97-AF65-F5344CB8AC3E}">
        <p14:creationId xmlns:p14="http://schemas.microsoft.com/office/powerpoint/2010/main" val="2911513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86805"/>
            <a:ext cx="3363510" cy="1708160"/>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video clip, </a:t>
            </a:r>
            <a:r>
              <a:rPr lang="en-US" sz="2100" i="1" dirty="0" err="1">
                <a:solidFill>
                  <a:srgbClr val="FF0000"/>
                </a:solidFill>
                <a:latin typeface="Cambria" panose="02040503050406030204" pitchFamily="18" charset="0"/>
                <a:ea typeface="Cambria" panose="02040503050406030204" pitchFamily="18" charset="0"/>
              </a:rPr>
              <a:t>hình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ảnh</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và</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thông</a:t>
            </a:r>
            <a:r>
              <a:rPr lang="en-US" sz="2100" i="1" dirty="0">
                <a:solidFill>
                  <a:srgbClr val="FF0000"/>
                </a:solidFill>
                <a:latin typeface="Cambria" panose="02040503050406030204" pitchFamily="18" charset="0"/>
                <a:ea typeface="Cambria" panose="02040503050406030204" pitchFamily="18" charset="0"/>
              </a:rPr>
              <a:t> tin </a:t>
            </a:r>
            <a:r>
              <a:rPr lang="en-US" sz="2100" i="1" dirty="0" err="1">
                <a:solidFill>
                  <a:srgbClr val="FF0000"/>
                </a:solidFill>
                <a:latin typeface="Cambria" panose="02040503050406030204" pitchFamily="18" charset="0"/>
                <a:ea typeface="Cambria" panose="02040503050406030204" pitchFamily="18" charset="0"/>
              </a:rPr>
              <a:t>trong</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bài</a:t>
            </a:r>
            <a:r>
              <a:rPr lang="en-US" sz="2100" i="1" dirty="0">
                <a:solidFill>
                  <a:srgbClr val="FF0000"/>
                </a:solidFill>
                <a:latin typeface="Cambria" panose="02040503050406030204" pitchFamily="18" charset="0"/>
                <a:ea typeface="Cambria" panose="02040503050406030204" pitchFamily="18" charset="0"/>
              </a:rPr>
              <a:t>, t</a:t>
            </a:r>
            <a:r>
              <a:rPr lang="vi-VN" sz="2100" i="1" dirty="0">
                <a:solidFill>
                  <a:srgbClr val="FF0000"/>
                </a:solidFill>
                <a:latin typeface="Cambria" panose="02040503050406030204" pitchFamily="18" charset="0"/>
                <a:ea typeface="Cambria" panose="02040503050406030204" pitchFamily="18" charset="0"/>
              </a:rPr>
              <a:t>rình bày một số nét độc đáo về lịch sử và văn hóa của </a:t>
            </a:r>
            <a:endParaRPr lang="en-US" sz="2100" i="1" dirty="0">
              <a:solidFill>
                <a:srgbClr val="FF0000"/>
              </a:solidFill>
              <a:latin typeface="Cambria" panose="02040503050406030204" pitchFamily="18" charset="0"/>
              <a:ea typeface="Cambria" panose="02040503050406030204" pitchFamily="18" charset="0"/>
            </a:endParaRPr>
          </a:p>
          <a:p>
            <a:pPr algn="ctr"/>
            <a:r>
              <a:rPr lang="vi-VN" sz="2100" i="1" dirty="0">
                <a:solidFill>
                  <a:srgbClr val="FF0000"/>
                </a:solidFill>
                <a:latin typeface="Cambria" panose="02040503050406030204" pitchFamily="18" charset="0"/>
                <a:ea typeface="Cambria" panose="02040503050406030204" pitchFamily="18" charset="0"/>
              </a:rPr>
              <a:t>Ô-xtrây-li-a.</a:t>
            </a:r>
          </a:p>
        </p:txBody>
      </p:sp>
      <p:sp>
        <p:nvSpPr>
          <p:cNvPr id="17" name="Rectangle 16"/>
          <p:cNvSpPr/>
          <p:nvPr/>
        </p:nvSpPr>
        <p:spPr>
          <a:xfrm>
            <a:off x="4343400" y="1508373"/>
            <a:ext cx="4474760" cy="1615827"/>
          </a:xfrm>
          <a:prstGeom prst="rect">
            <a:avLst/>
          </a:prstGeom>
        </p:spPr>
        <p:txBody>
          <a:bodyPr wrap="square">
            <a:spAutoFit/>
          </a:bodyPr>
          <a:lstStyle/>
          <a:p>
            <a:pPr algn="just"/>
            <a:r>
              <a:rPr lang="vi-VN" sz="1650" dirty="0">
                <a:latin typeface="Cambria" pitchFamily="18" charset="0"/>
                <a:ea typeface="Cambria" pitchFamily="18" charset="0"/>
              </a:rPr>
              <a:t>+ Nền văn hóa lâu đời với các cộng đồng thổ dân được hình thành từ hàng nghìn năm trước.</a:t>
            </a:r>
          </a:p>
          <a:p>
            <a:pPr algn="just"/>
            <a:r>
              <a:rPr lang="vi-VN" sz="1650" dirty="0">
                <a:latin typeface="Cambria" pitchFamily="18" charset="0"/>
                <a:ea typeface="Cambria" pitchFamily="18" charset="0"/>
              </a:rPr>
              <a:t>+ Nền văn hóa độc đáo kết hợp giữa văn hóa của người bản địa với văn hóa của người nhập cư. </a:t>
            </a:r>
          </a:p>
          <a:p>
            <a:pPr algn="just"/>
            <a:r>
              <a:rPr lang="vi-VN" sz="1650" dirty="0">
                <a:latin typeface="Cambria" pitchFamily="18" charset="0"/>
                <a:ea typeface="Cambria" pitchFamily="18" charset="0"/>
              </a:rPr>
              <a:t>+ Ngôn ngữ đa dạng với khoảng 300 ngôn ngữ, tiếng Anh là ngôn ngữ chính thức.</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Lịch sử và văn hóa độc đáo</a:t>
            </a:r>
            <a:endParaRPr lang="en-US" sz="2400" b="1" dirty="0">
              <a:solidFill>
                <a:srgbClr val="0D30DD"/>
              </a:solidFill>
              <a:latin typeface="Cambria" pitchFamily="18" charset="0"/>
            </a:endParaRPr>
          </a:p>
        </p:txBody>
      </p:sp>
      <p:sp>
        <p:nvSpPr>
          <p:cNvPr id="2" name="AutoShape 2" descr="Mật độ dân số là gì? Công thức và bài tập tính mật độ dân số lớp 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3604941"/>
            <a:ext cx="4038600" cy="218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81200" y="5798403"/>
            <a:ext cx="4931968" cy="830997"/>
          </a:xfrm>
          <a:prstGeom prst="rect">
            <a:avLst/>
          </a:prstGeom>
        </p:spPr>
        <p:txBody>
          <a:bodyPr wrap="square">
            <a:spAutoFit/>
          </a:bodyPr>
          <a:lstStyle/>
          <a:p>
            <a:r>
              <a:rPr lang="en-US" sz="1600" b="1" dirty="0"/>
              <a:t>Link video </a:t>
            </a:r>
            <a:r>
              <a:rPr lang="en-US" sz="1600" b="1" dirty="0" err="1"/>
              <a:t>Văn</a:t>
            </a:r>
            <a:r>
              <a:rPr lang="en-US" sz="1600" b="1" dirty="0"/>
              <a:t> </a:t>
            </a:r>
            <a:r>
              <a:rPr lang="en-US" sz="1600" b="1" dirty="0" err="1"/>
              <a:t>hóa</a:t>
            </a:r>
            <a:r>
              <a:rPr lang="en-US" sz="1600" b="1" dirty="0"/>
              <a:t> </a:t>
            </a:r>
            <a:r>
              <a:rPr lang="en-US" sz="1600" b="1" dirty="0" err="1"/>
              <a:t>Úc</a:t>
            </a:r>
            <a:r>
              <a:rPr lang="en-US" sz="1600" b="1" dirty="0"/>
              <a:t>: https://www.youtube.com/watch?v=csDbr1IKifo&amp;ab_channel=T%C6%B0v%E1%BA%A5nduh%E1%BB%8DcGSE</a:t>
            </a:r>
          </a:p>
        </p:txBody>
      </p:sp>
    </p:spTree>
    <p:extLst>
      <p:ext uri="{BB962C8B-B14F-4D97-AF65-F5344CB8AC3E}">
        <p14:creationId xmlns:p14="http://schemas.microsoft.com/office/powerpoint/2010/main" val="1616529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0" dur="500"/>
                                        <p:tgtEl>
                                          <p:spTgt spid="1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55"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685800" y="1676400"/>
            <a:ext cx="6553199" cy="3733800"/>
          </a:xfrm>
          <a:prstGeom prst="wedgeRoundRectCallout">
            <a:avLst>
              <a:gd name="adj1" fmla="val 48093"/>
              <a:gd name="adj2" fmla="val 6011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838200" y="1981200"/>
            <a:ext cx="6286502" cy="3046988"/>
          </a:xfrm>
          <a:prstGeom prst="rect">
            <a:avLst/>
          </a:prstGeom>
        </p:spPr>
        <p:txBody>
          <a:bodyPr wrap="square">
            <a:spAutoFit/>
          </a:bodyPr>
          <a:lstStyle/>
          <a:p>
            <a:pPr algn="just"/>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Văn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hóa</a:t>
            </a:r>
            <a:endParaRPr lang="en-US" sz="2400" b="1" dirty="0">
              <a:solidFill>
                <a:srgbClr val="FF0000"/>
              </a:solidFill>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Nền văn hóa lâu đời với các cộng đồng thổ dân được hình thành từ hàng nghìn năm trước.</a:t>
            </a:r>
          </a:p>
          <a:p>
            <a:pPr algn="just"/>
            <a:r>
              <a:rPr lang="vi-VN" sz="2400" dirty="0">
                <a:latin typeface="Cambria" panose="02040503050406030204" pitchFamily="18" charset="0"/>
                <a:ea typeface="Cambria" panose="02040503050406030204" pitchFamily="18" charset="0"/>
              </a:rPr>
              <a:t>+ Nền văn hóa độc đáo kết hợp giữa văn hóa của người bản địa với văn hóa của người nhập cư. </a:t>
            </a:r>
          </a:p>
          <a:p>
            <a:pPr algn="just"/>
            <a:r>
              <a:rPr lang="vi-VN" sz="2400" dirty="0">
                <a:latin typeface="Cambria" panose="02040503050406030204" pitchFamily="18" charset="0"/>
                <a:ea typeface="Cambria" panose="02040503050406030204" pitchFamily="18" charset="0"/>
              </a:rPr>
              <a:t>+ Ngôn ngữ đa dạng với khoảng 300 ngôn ngữ, tiếng Anh là ngôn ngữ chính thức.</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vi-VN" sz="2400" b="1" dirty="0">
                <a:solidFill>
                  <a:srgbClr val="0D30DD"/>
                </a:solidFill>
                <a:latin typeface="Cambria" pitchFamily="18" charset="0"/>
              </a:rPr>
              <a:t>Lịch sử và văn hóa độc đáo</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Tree>
    <p:extLst>
      <p:ext uri="{BB962C8B-B14F-4D97-AF65-F5344CB8AC3E}">
        <p14:creationId xmlns:p14="http://schemas.microsoft.com/office/powerpoint/2010/main" val="3265900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7526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FF0000"/>
                </a:solidFill>
                <a:latin typeface="Cambria" pitchFamily="18" charset="0"/>
              </a:rPr>
              <a:t>EM CÓ BIẾT?</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
        <p:nvSpPr>
          <p:cNvPr id="3" name="Rectangle 2"/>
          <p:cNvSpPr/>
          <p:nvPr/>
        </p:nvSpPr>
        <p:spPr>
          <a:xfrm>
            <a:off x="476390" y="1219200"/>
            <a:ext cx="6000609" cy="2554545"/>
          </a:xfrm>
          <a:prstGeom prst="rect">
            <a:avLst/>
          </a:prstGeom>
        </p:spPr>
        <p:txBody>
          <a:bodyPr wrap="square">
            <a:spAutoFit/>
          </a:bodyPr>
          <a:lstStyle/>
          <a:p>
            <a:pPr algn="just"/>
            <a:r>
              <a:rPr lang="vi-VN" sz="2000" dirty="0">
                <a:solidFill>
                  <a:srgbClr val="0D30DD"/>
                </a:solidFill>
                <a:latin typeface="Cambria" pitchFamily="18" charset="0"/>
                <a:ea typeface="Cambria" pitchFamily="18" charset="0"/>
              </a:rPr>
              <a:t>Thành phố Sydney là thành phố lớn nhất, nổi tiếng nhất và lâu đời nhất của nước Úc. Sydney cũng là thủ phủ của tiểu bang New South Wales và là thành phố đông dân nhất của Úc với dân số hơn 6.000.000 người (2016). Bốn khu đô thị đông dân nhất ở Úc được đặt tại Sydney với mỗi khu có hơn 13.000 cư dân trên mỗi kilômét vuông (33.700 cư dân trên mỗi dặm vuông).</a:t>
            </a:r>
            <a:endParaRPr lang="en-US" sz="2000" dirty="0">
              <a:solidFill>
                <a:srgbClr val="0D30DD"/>
              </a:solidFill>
              <a:latin typeface="Cambria" pitchFamily="18" charset="0"/>
              <a:ea typeface="Cambria" pitchFamily="18" charset="0"/>
            </a:endParaRPr>
          </a:p>
        </p:txBody>
      </p:sp>
      <p:sp>
        <p:nvSpPr>
          <p:cNvPr id="14" name="TextBox 13"/>
          <p:cNvSpPr txBox="1"/>
          <p:nvPr/>
        </p:nvSpPr>
        <p:spPr>
          <a:xfrm>
            <a:off x="2819400" y="6172200"/>
            <a:ext cx="3917575" cy="461665"/>
          </a:xfrm>
          <a:prstGeom prst="rect">
            <a:avLst/>
          </a:prstGeom>
          <a:noFill/>
        </p:spPr>
        <p:txBody>
          <a:bodyPr wrap="square" rtlCol="0">
            <a:spAutoFit/>
          </a:bodyPr>
          <a:lstStyle/>
          <a:p>
            <a:r>
              <a:rPr lang="en-US" sz="2400" dirty="0">
                <a:latin typeface="Cambria" pitchFamily="18" charset="0"/>
                <a:ea typeface="Cambria" pitchFamily="18" charset="0"/>
              </a:rPr>
              <a:t>Sydney</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288" y="3886200"/>
            <a:ext cx="5851711" cy="222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152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85800" y="1947208"/>
            <a:ext cx="3371615" cy="1938992"/>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Dựa vào bảng Số dân và tỉ suất gia tăng dân số tự nhiên của Ô-xtrây-li-a, giai đoạn 2000 – 2020, em hãy vẽ biểu đồ cột thể hiện quy mô dân số của Ô-xtrây-li-a.</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7" name="Picture 26" descr="https://hocgiai.com/wp-content/uploads/2022/06/1656252898_633_Bai-20-Dac-diem-dan-cu-xa-hoi-O-xtray-li-a-SGK.PNG"/>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54538" y="1680866"/>
            <a:ext cx="4208462" cy="4020307"/>
          </a:xfrm>
          <a:prstGeom prst="rect">
            <a:avLst/>
          </a:prstGeom>
          <a:noFill/>
          <a:ln>
            <a:solidFill>
              <a:srgbClr val="00FF00"/>
            </a:solidFill>
          </a:ln>
        </p:spPr>
      </p:pic>
      <p:sp>
        <p:nvSpPr>
          <p:cNvPr id="2" name="Rectangle 1"/>
          <p:cNvSpPr/>
          <p:nvPr/>
        </p:nvSpPr>
        <p:spPr>
          <a:xfrm>
            <a:off x="3810000" y="5791200"/>
            <a:ext cx="5691188" cy="646331"/>
          </a:xfrm>
          <a:prstGeom prst="rect">
            <a:avLst/>
          </a:prstGeom>
        </p:spPr>
        <p:txBody>
          <a:bodyPr wrap="square">
            <a:spAutoFit/>
          </a:bodyPr>
          <a:lstStyle/>
          <a:p>
            <a:pPr algn="ctr"/>
            <a:r>
              <a:rPr lang="en-US" b="1" dirty="0" err="1">
                <a:latin typeface="Cambria" pitchFamily="18" charset="0"/>
                <a:ea typeface="Cambria" pitchFamily="18" charset="0"/>
              </a:rPr>
              <a:t>Biểu</a:t>
            </a:r>
            <a:r>
              <a:rPr lang="en-US" b="1" dirty="0">
                <a:latin typeface="Cambria" pitchFamily="18" charset="0"/>
                <a:ea typeface="Cambria" pitchFamily="18" charset="0"/>
              </a:rPr>
              <a:t> </a:t>
            </a:r>
            <a:r>
              <a:rPr lang="en-US" b="1" dirty="0" err="1">
                <a:latin typeface="Cambria" pitchFamily="18" charset="0"/>
                <a:ea typeface="Cambria" pitchFamily="18" charset="0"/>
              </a:rPr>
              <a:t>đồ</a:t>
            </a:r>
            <a:r>
              <a:rPr lang="en-US" b="1" dirty="0">
                <a:latin typeface="Cambria" pitchFamily="18" charset="0"/>
                <a:ea typeface="Cambria" pitchFamily="18" charset="0"/>
              </a:rPr>
              <a:t> </a:t>
            </a:r>
            <a:r>
              <a:rPr lang="en-US" b="1" dirty="0" err="1">
                <a:latin typeface="Cambria" pitchFamily="18" charset="0"/>
                <a:ea typeface="Cambria" pitchFamily="18" charset="0"/>
              </a:rPr>
              <a:t>cột</a:t>
            </a:r>
            <a:r>
              <a:rPr lang="en-US" b="1" dirty="0">
                <a:latin typeface="Cambria" pitchFamily="18" charset="0"/>
                <a:ea typeface="Cambria" pitchFamily="18" charset="0"/>
              </a:rPr>
              <a:t> </a:t>
            </a:r>
            <a:r>
              <a:rPr lang="en-US" b="1" dirty="0" err="1">
                <a:latin typeface="Cambria" pitchFamily="18" charset="0"/>
                <a:ea typeface="Cambria" pitchFamily="18" charset="0"/>
              </a:rPr>
              <a:t>thể</a:t>
            </a:r>
            <a:r>
              <a:rPr lang="en-US" b="1" dirty="0">
                <a:latin typeface="Cambria" pitchFamily="18" charset="0"/>
                <a:ea typeface="Cambria" pitchFamily="18" charset="0"/>
              </a:rPr>
              <a:t> </a:t>
            </a:r>
            <a:r>
              <a:rPr lang="en-US" b="1" dirty="0" err="1">
                <a:latin typeface="Cambria" pitchFamily="18" charset="0"/>
                <a:ea typeface="Cambria" pitchFamily="18" charset="0"/>
              </a:rPr>
              <a:t>hiện</a:t>
            </a:r>
            <a:r>
              <a:rPr lang="en-US" b="1" dirty="0">
                <a:latin typeface="Cambria" pitchFamily="18" charset="0"/>
                <a:ea typeface="Cambria" pitchFamily="18" charset="0"/>
              </a:rPr>
              <a:t> </a:t>
            </a:r>
          </a:p>
          <a:p>
            <a:pPr algn="ctr"/>
            <a:r>
              <a:rPr lang="en-US" b="1" dirty="0" err="1">
                <a:latin typeface="Cambria" pitchFamily="18" charset="0"/>
                <a:ea typeface="Cambria" pitchFamily="18" charset="0"/>
              </a:rPr>
              <a:t>quy</a:t>
            </a:r>
            <a:r>
              <a:rPr lang="en-US" b="1" dirty="0">
                <a:latin typeface="Cambria" pitchFamily="18" charset="0"/>
                <a:ea typeface="Cambria" pitchFamily="18" charset="0"/>
              </a:rPr>
              <a:t> </a:t>
            </a:r>
            <a:r>
              <a:rPr lang="en-US" b="1" dirty="0" err="1">
                <a:latin typeface="Cambria" pitchFamily="18" charset="0"/>
                <a:ea typeface="Cambria" pitchFamily="18" charset="0"/>
              </a:rPr>
              <a:t>mô</a:t>
            </a:r>
            <a:r>
              <a:rPr lang="en-US" b="1" dirty="0">
                <a:latin typeface="Cambria" pitchFamily="18" charset="0"/>
                <a:ea typeface="Cambria" pitchFamily="18" charset="0"/>
              </a:rPr>
              <a:t> </a:t>
            </a:r>
            <a:r>
              <a:rPr lang="en-US" b="1" dirty="0" err="1">
                <a:latin typeface="Cambria" pitchFamily="18" charset="0"/>
                <a:ea typeface="Cambria" pitchFamily="18" charset="0"/>
              </a:rPr>
              <a:t>dân</a:t>
            </a:r>
            <a:r>
              <a:rPr lang="en-US" b="1" dirty="0">
                <a:latin typeface="Cambria" pitchFamily="18" charset="0"/>
                <a:ea typeface="Cambria" pitchFamily="18" charset="0"/>
              </a:rPr>
              <a:t> </a:t>
            </a:r>
            <a:r>
              <a:rPr lang="en-US" b="1" dirty="0" err="1">
                <a:latin typeface="Cambria" pitchFamily="18" charset="0"/>
                <a:ea typeface="Cambria" pitchFamily="18" charset="0"/>
              </a:rPr>
              <a:t>số</a:t>
            </a:r>
            <a:r>
              <a:rPr lang="en-US" b="1" dirty="0">
                <a:latin typeface="Cambria" pitchFamily="18" charset="0"/>
                <a:ea typeface="Cambria" pitchFamily="18" charset="0"/>
              </a:rPr>
              <a:t> </a:t>
            </a:r>
            <a:r>
              <a:rPr lang="en-US" b="1" dirty="0" err="1">
                <a:latin typeface="Cambria" pitchFamily="18" charset="0"/>
                <a:ea typeface="Cambria" pitchFamily="18" charset="0"/>
              </a:rPr>
              <a:t>của</a:t>
            </a:r>
            <a:r>
              <a:rPr lang="en-US" b="1" dirty="0">
                <a:latin typeface="Cambria" pitchFamily="18" charset="0"/>
                <a:ea typeface="Cambria" pitchFamily="18" charset="0"/>
              </a:rPr>
              <a:t> Ô-</a:t>
            </a:r>
            <a:r>
              <a:rPr lang="en-US" b="1" dirty="0" err="1">
                <a:latin typeface="Cambria" pitchFamily="18" charset="0"/>
                <a:ea typeface="Cambria" pitchFamily="18" charset="0"/>
              </a:rPr>
              <a:t>xtrây</a:t>
            </a:r>
            <a:r>
              <a:rPr lang="en-US" b="1" dirty="0">
                <a:latin typeface="Cambria" pitchFamily="18" charset="0"/>
                <a:ea typeface="Cambria" pitchFamily="18" charset="0"/>
              </a:rPr>
              <a:t>-li-a</a:t>
            </a:r>
            <a:endParaRPr lang="en-US" dirty="0">
              <a:effectLst/>
              <a:latin typeface="Cambria" pitchFamily="18" charset="0"/>
              <a:ea typeface="Cambria" pitchFamily="18" charset="0"/>
            </a:endParaRPr>
          </a:p>
        </p:txBody>
      </p:sp>
    </p:spTree>
    <p:extLst>
      <p:ext uri="{BB962C8B-B14F-4D97-AF65-F5344CB8AC3E}">
        <p14:creationId xmlns:p14="http://schemas.microsoft.com/office/powerpoint/2010/main" val="4203628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85800" y="2438400"/>
            <a:ext cx="3371615" cy="830997"/>
          </a:xfrm>
          <a:prstGeom prst="rect">
            <a:avLst/>
          </a:prstGeom>
        </p:spPr>
        <p:txBody>
          <a:bodyPr wrap="square">
            <a:spAutoFit/>
          </a:bodyPr>
          <a:lstStyle/>
          <a:p>
            <a:pPr algn="ctr"/>
            <a:r>
              <a:rPr lang="vi-VN" sz="2400" i="1" dirty="0">
                <a:solidFill>
                  <a:srgbClr val="FF0000"/>
                </a:solidFill>
                <a:latin typeface="Cambria" panose="02040503050406030204" pitchFamily="18" charset="0"/>
                <a:ea typeface="Cambria" panose="02040503050406030204" pitchFamily="18" charset="0"/>
              </a:rPr>
              <a:t>Vì sao Ô-xtrây-li-a có nền văn hóa độc đáo?</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sp>
        <p:nvSpPr>
          <p:cNvPr id="24" name="Rectangle 23"/>
          <p:cNvSpPr/>
          <p:nvPr/>
        </p:nvSpPr>
        <p:spPr>
          <a:xfrm>
            <a:off x="4561226" y="1219200"/>
            <a:ext cx="4277974" cy="2246769"/>
          </a:xfrm>
          <a:prstGeom prst="rect">
            <a:avLst/>
          </a:prstGeom>
        </p:spPr>
        <p:txBody>
          <a:bodyPr wrap="square">
            <a:spAutoFit/>
          </a:bodyPr>
          <a:lstStyle/>
          <a:p>
            <a:pPr algn="just"/>
            <a:r>
              <a:rPr lang="vi-VN" sz="2000" dirty="0">
                <a:latin typeface="Cambria" pitchFamily="18" charset="0"/>
                <a:ea typeface="Cambria" pitchFamily="18" charset="0"/>
              </a:rPr>
              <a:t>Ô-xtrây-li-a có nền văn hóa độc đáo do đây là nền văn hóa lâu đời với các cộng đồng thổ dân được hình thành từ hàng nghìn năm trước. Ngoài ra, văn hóa Ô-xtrây-li-a còn là sự kết hợp giữa văn hóa của người bản địa với văn hóa của người nhập cư. </a:t>
            </a: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505200"/>
            <a:ext cx="4114800" cy="3041033"/>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91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6146"/>
                                        </p:tgtEl>
                                        <p:attrNameLst>
                                          <p:attrName>style.visibility</p:attrName>
                                        </p:attrNameLst>
                                      </p:cBhvr>
                                      <p:to>
                                        <p:strVal val="visible"/>
                                      </p:to>
                                    </p:set>
                                    <p:animEffect transition="in" filter="fade">
                                      <p:cBhvr>
                                        <p:cTn id="2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5</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75090" y="2024896"/>
            <a:ext cx="3515910" cy="1785104"/>
          </a:xfrm>
          <a:prstGeom prst="rect">
            <a:avLst/>
          </a:prstGeom>
        </p:spPr>
        <p:txBody>
          <a:bodyPr wrap="square">
            <a:spAutoFit/>
          </a:bodyPr>
          <a:lstStyle/>
          <a:p>
            <a:pPr algn="ctr"/>
            <a:r>
              <a:rPr lang="en-US" sz="2200" i="1" dirty="0">
                <a:solidFill>
                  <a:srgbClr val="FF0000"/>
                </a:solidFill>
                <a:latin typeface="Cambria" panose="02040503050406030204" pitchFamily="18" charset="0"/>
                <a:ea typeface="Cambria" panose="02040503050406030204" pitchFamily="18" charset="0"/>
              </a:rPr>
              <a:t>E</a:t>
            </a:r>
            <a:r>
              <a:rPr lang="vi-VN" sz="2200" i="1" dirty="0">
                <a:solidFill>
                  <a:srgbClr val="FF0000"/>
                </a:solidFill>
                <a:latin typeface="Cambria" panose="02040503050406030204" pitchFamily="18" charset="0"/>
                <a:ea typeface="Cambria" panose="02040503050406030204" pitchFamily="18" charset="0"/>
              </a:rPr>
              <a:t>m hãy sưu tầm thêm thông tin về một nét văn hóa đặc trưng của Ô-xtrây-li-a, viết một báo cáo ngắn và trao đổi với bạn cùng lớp.</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sp>
        <p:nvSpPr>
          <p:cNvPr id="2" name="Rectangle 1"/>
          <p:cNvSpPr/>
          <p:nvPr/>
        </p:nvSpPr>
        <p:spPr>
          <a:xfrm>
            <a:off x="4343400" y="1295400"/>
            <a:ext cx="4495799" cy="2800767"/>
          </a:xfrm>
          <a:prstGeom prst="rect">
            <a:avLst/>
          </a:prstGeom>
        </p:spPr>
        <p:txBody>
          <a:bodyPr wrap="square">
            <a:spAutoFit/>
          </a:bodyPr>
          <a:lstStyle/>
          <a:p>
            <a:pPr algn="just"/>
            <a:r>
              <a:rPr lang="vi-VN" sz="2200" dirty="0">
                <a:latin typeface="Cambria" pitchFamily="18" charset="0"/>
                <a:ea typeface="Cambria" pitchFamily="18" charset="0"/>
              </a:rPr>
              <a:t>Ô-xtrây-li-a có nền văn hóa lâu đời với các cộng đồng thổ dân được hình thành từ hàng nghìn năm trước. Nền văn hóa bản địa được bảo tồn bản sắc với các lễ hội lớn được diễn ra hàng năm như: lễ hội truyền thống Ô Va-lây, lễ hội thổ dân Lô-ra,…</a:t>
            </a: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8182" y="4131308"/>
            <a:ext cx="4277974" cy="2377205"/>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958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rgbClr val="FF0000"/>
                </a:solidFill>
                <a:latin typeface="Cambria" panose="02040503050406030204" pitchFamily="18" charset="0"/>
                <a:ea typeface="Cambria" panose="02040503050406030204" pitchFamily="18" charset="0"/>
              </a:rPr>
              <a:t>TRÒ CHƠI Ô CHỮ</a:t>
            </a:r>
          </a:p>
        </p:txBody>
      </p:sp>
      <p:sp>
        <p:nvSpPr>
          <p:cNvPr id="36" name="Rectangle 35"/>
          <p:cNvSpPr/>
          <p:nvPr/>
        </p:nvSpPr>
        <p:spPr>
          <a:xfrm>
            <a:off x="228600" y="2667000"/>
            <a:ext cx="8839200" cy="3477875"/>
          </a:xfrm>
          <a:prstGeom prst="rect">
            <a:avLst/>
          </a:prstGeom>
        </p:spPr>
        <p:txBody>
          <a:bodyPr wrap="square">
            <a:spAutoFit/>
          </a:bodyPr>
          <a:lstStyle/>
          <a:p>
            <a:r>
              <a:rPr lang="vi-VN" sz="2200" b="1" dirty="0">
                <a:solidFill>
                  <a:srgbClr val="FF0000"/>
                </a:solidFill>
                <a:latin typeface="Cambria" panose="02040503050406030204" pitchFamily="18" charset="0"/>
                <a:ea typeface="Cambria" panose="02040503050406030204" pitchFamily="18" charset="0"/>
              </a:rPr>
              <a:t>Câu 1. Phần lớn châu Đại dương nằm ở bán cầu…:</a:t>
            </a:r>
          </a:p>
          <a:p>
            <a:r>
              <a:rPr lang="vi-VN" sz="2200" b="1" dirty="0">
                <a:latin typeface="Cambria" panose="02040503050406030204" pitchFamily="18" charset="0"/>
                <a:ea typeface="Cambria" panose="02040503050406030204" pitchFamily="18" charset="0"/>
              </a:rPr>
              <a:t>A. Bắc      	B. Nam	         C. Đông	         D. Tây</a:t>
            </a:r>
          </a:p>
          <a:p>
            <a:r>
              <a:rPr lang="vi-VN" sz="2200" b="1" dirty="0">
                <a:solidFill>
                  <a:srgbClr val="FF0000"/>
                </a:solidFill>
                <a:latin typeface="Cambria" panose="02040503050406030204" pitchFamily="18" charset="0"/>
                <a:ea typeface="Cambria" panose="02040503050406030204" pitchFamily="18" charset="0"/>
              </a:rPr>
              <a:t>Câu 2. Phía tây lục địa Ô-xtrây-li-a giáp với:</a:t>
            </a:r>
          </a:p>
          <a:p>
            <a:r>
              <a:rPr lang="vi-VN" sz="2200" b="1" dirty="0">
                <a:latin typeface="Cambria" panose="02040503050406030204" pitchFamily="18" charset="0"/>
                <a:ea typeface="Cambria" panose="02040503050406030204" pitchFamily="18" charset="0"/>
              </a:rPr>
              <a:t>A. Thái Bình Dương	  B. Ấn Độ Dương</a:t>
            </a:r>
            <a:r>
              <a:rPr lang="en-US" sz="2200" b="1" dirty="0">
                <a:latin typeface="Cambria" panose="02040503050406030204" pitchFamily="18" charset="0"/>
                <a:ea typeface="Cambria" panose="02040503050406030204" pitchFamily="18" charset="0"/>
              </a:rPr>
              <a:t>       </a:t>
            </a:r>
            <a:r>
              <a:rPr lang="vi-VN" sz="2200" b="1" dirty="0">
                <a:latin typeface="Cambria" panose="02040503050406030204" pitchFamily="18" charset="0"/>
                <a:ea typeface="Cambria" panose="02040503050406030204" pitchFamily="18" charset="0"/>
              </a:rPr>
              <a:t> C. châu Á      D. châu Phi</a:t>
            </a:r>
          </a:p>
          <a:p>
            <a:r>
              <a:rPr lang="vi-VN" sz="2200" b="1" dirty="0">
                <a:solidFill>
                  <a:srgbClr val="FF0000"/>
                </a:solidFill>
                <a:latin typeface="Cambria" panose="02040503050406030204" pitchFamily="18" charset="0"/>
                <a:ea typeface="Cambria" panose="02040503050406030204" pitchFamily="18" charset="0"/>
              </a:rPr>
              <a:t>Câu </a:t>
            </a:r>
            <a:r>
              <a:rPr lang="en-US" sz="2200" b="1" dirty="0">
                <a:solidFill>
                  <a:srgbClr val="FF0000"/>
                </a:solidFill>
                <a:latin typeface="Cambria" panose="02040503050406030204" pitchFamily="18" charset="0"/>
                <a:ea typeface="Cambria" panose="02040503050406030204" pitchFamily="18" charset="0"/>
              </a:rPr>
              <a:t>3</a:t>
            </a:r>
            <a:r>
              <a:rPr lang="vi-VN" sz="2200" b="1" dirty="0">
                <a:solidFill>
                  <a:srgbClr val="FF0000"/>
                </a:solidFill>
                <a:latin typeface="Cambria" panose="02040503050406030204" pitchFamily="18" charset="0"/>
                <a:ea typeface="Cambria" panose="02040503050406030204" pitchFamily="18" charset="0"/>
              </a:rPr>
              <a:t>. Phía đông lục địa Ô-xtrây-li-a giáp với:</a:t>
            </a:r>
          </a:p>
          <a:p>
            <a:r>
              <a:rPr lang="vi-VN" sz="2200" b="1" dirty="0">
                <a:latin typeface="Cambria" panose="02040503050406030204" pitchFamily="18" charset="0"/>
                <a:ea typeface="Cambria" panose="02040503050406030204" pitchFamily="18" charset="0"/>
              </a:rPr>
              <a:t>A. Thái Bình Dương	  B. Ấn Độ Dươn</a:t>
            </a:r>
            <a:r>
              <a:rPr lang="en-US" sz="2200" b="1" dirty="0">
                <a:latin typeface="Cambria" panose="02040503050406030204" pitchFamily="18" charset="0"/>
                <a:ea typeface="Cambria" panose="02040503050406030204" pitchFamily="18" charset="0"/>
              </a:rPr>
              <a:t>         </a:t>
            </a:r>
            <a:r>
              <a:rPr lang="vi-VN" sz="2200" b="1" dirty="0">
                <a:latin typeface="Cambria" panose="02040503050406030204" pitchFamily="18" charset="0"/>
                <a:ea typeface="Cambria" panose="02040503050406030204" pitchFamily="18" charset="0"/>
              </a:rPr>
              <a:t> C. châu Á       D. châu Phi</a:t>
            </a:r>
          </a:p>
          <a:p>
            <a:r>
              <a:rPr lang="vi-VN" sz="2200" b="1" dirty="0">
                <a:solidFill>
                  <a:srgbClr val="FF0000"/>
                </a:solidFill>
                <a:latin typeface="Cambria" panose="02040503050406030204" pitchFamily="18" charset="0"/>
                <a:ea typeface="Cambria" panose="02040503050406030204" pitchFamily="18" charset="0"/>
              </a:rPr>
              <a:t>Câu 4. Phần lớn lục địa Ô-xtrây-li-a có khí hậu:</a:t>
            </a:r>
          </a:p>
          <a:p>
            <a:r>
              <a:rPr lang="vi-VN" sz="2200" b="1" dirty="0">
                <a:latin typeface="Cambria" panose="02040503050406030204" pitchFamily="18" charset="0"/>
                <a:ea typeface="Cambria" panose="02040503050406030204" pitchFamily="18" charset="0"/>
              </a:rPr>
              <a:t>A. khô hạn             B. nóng ẩm            C. lạnh ẩm                    D. lạnh khô</a:t>
            </a:r>
          </a:p>
          <a:p>
            <a:r>
              <a:rPr lang="vi-VN" sz="2200" b="1" dirty="0">
                <a:solidFill>
                  <a:srgbClr val="FF0000"/>
                </a:solidFill>
                <a:latin typeface="Cambria" panose="02040503050406030204" pitchFamily="18" charset="0"/>
                <a:ea typeface="Cambria" panose="02040503050406030204" pitchFamily="18" charset="0"/>
              </a:rPr>
              <a:t>Câu 5. Loài vật được sử dụng trên quốc huy Ô-xtrây-li-a là:</a:t>
            </a:r>
          </a:p>
          <a:p>
            <a:r>
              <a:rPr lang="vi-VN" sz="2200" b="1" dirty="0">
                <a:latin typeface="Cambria" panose="02040503050406030204" pitchFamily="18" charset="0"/>
                <a:ea typeface="Cambria" panose="02040503050406030204" pitchFamily="18" charset="0"/>
              </a:rPr>
              <a:t>A. Cang-gu-ru   	      B. Báo    	C. Đại bàng	D. Sư tử</a:t>
            </a:r>
          </a:p>
        </p:txBody>
      </p:sp>
      <p:sp>
        <p:nvSpPr>
          <p:cNvPr id="13" name="Rectangle 12"/>
          <p:cNvSpPr/>
          <p:nvPr/>
        </p:nvSpPr>
        <p:spPr>
          <a:xfrm>
            <a:off x="1905000" y="1275449"/>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2971800" y="1275449"/>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4038600" y="1275449"/>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5105400" y="1275449"/>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6172200" y="1275449"/>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53" name="TextBox 52"/>
          <p:cNvSpPr txBox="1"/>
          <p:nvPr/>
        </p:nvSpPr>
        <p:spPr>
          <a:xfrm>
            <a:off x="2126673" y="693945"/>
            <a:ext cx="623455"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1</a:t>
            </a:r>
          </a:p>
        </p:txBody>
      </p:sp>
      <p:sp>
        <p:nvSpPr>
          <p:cNvPr id="38" name="TextBox 37"/>
          <p:cNvSpPr txBox="1"/>
          <p:nvPr/>
        </p:nvSpPr>
        <p:spPr>
          <a:xfrm>
            <a:off x="3151909" y="693945"/>
            <a:ext cx="623455"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2</a:t>
            </a:r>
          </a:p>
        </p:txBody>
      </p:sp>
      <p:sp>
        <p:nvSpPr>
          <p:cNvPr id="39" name="TextBox 38"/>
          <p:cNvSpPr txBox="1"/>
          <p:nvPr/>
        </p:nvSpPr>
        <p:spPr>
          <a:xfrm>
            <a:off x="4191000" y="693945"/>
            <a:ext cx="623455"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3</a:t>
            </a:r>
          </a:p>
        </p:txBody>
      </p:sp>
      <p:sp>
        <p:nvSpPr>
          <p:cNvPr id="40" name="TextBox 39"/>
          <p:cNvSpPr txBox="1"/>
          <p:nvPr/>
        </p:nvSpPr>
        <p:spPr>
          <a:xfrm>
            <a:off x="5299364" y="693945"/>
            <a:ext cx="623455"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4</a:t>
            </a:r>
          </a:p>
        </p:txBody>
      </p:sp>
      <p:sp>
        <p:nvSpPr>
          <p:cNvPr id="41" name="TextBox 40"/>
          <p:cNvSpPr txBox="1"/>
          <p:nvPr/>
        </p:nvSpPr>
        <p:spPr>
          <a:xfrm>
            <a:off x="6338455" y="712088"/>
            <a:ext cx="623455"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5</a:t>
            </a:r>
          </a:p>
        </p:txBody>
      </p:sp>
      <p:sp>
        <p:nvSpPr>
          <p:cNvPr id="37" name="TextBox 36"/>
          <p:cNvSpPr txBox="1"/>
          <p:nvPr/>
        </p:nvSpPr>
        <p:spPr>
          <a:xfrm>
            <a:off x="2209800" y="1419974"/>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X</a:t>
            </a:r>
          </a:p>
        </p:txBody>
      </p:sp>
      <p:sp>
        <p:nvSpPr>
          <p:cNvPr id="43" name="Oval 42"/>
          <p:cNvSpPr/>
          <p:nvPr/>
        </p:nvSpPr>
        <p:spPr>
          <a:xfrm>
            <a:off x="3135073" y="3708722"/>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3208292" y="1432962"/>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I</a:t>
            </a:r>
          </a:p>
        </p:txBody>
      </p:sp>
      <p:sp>
        <p:nvSpPr>
          <p:cNvPr id="45" name="Oval 44"/>
          <p:cNvSpPr/>
          <p:nvPr/>
        </p:nvSpPr>
        <p:spPr>
          <a:xfrm>
            <a:off x="2088441" y="3040284"/>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299187" y="4384558"/>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4267200" y="1408098"/>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T</a:t>
            </a:r>
          </a:p>
        </p:txBody>
      </p:sp>
      <p:sp>
        <p:nvSpPr>
          <p:cNvPr id="48" name="Oval 47"/>
          <p:cNvSpPr/>
          <p:nvPr/>
        </p:nvSpPr>
        <p:spPr>
          <a:xfrm>
            <a:off x="285684" y="501859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5410200" y="1415301"/>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N</a:t>
            </a:r>
          </a:p>
        </p:txBody>
      </p:sp>
      <p:sp>
        <p:nvSpPr>
          <p:cNvPr id="50" name="Oval 49"/>
          <p:cNvSpPr/>
          <p:nvPr/>
        </p:nvSpPr>
        <p:spPr>
          <a:xfrm>
            <a:off x="299188" y="5725128"/>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6477000" y="1415301"/>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I</a:t>
            </a:r>
          </a:p>
        </p:txBody>
      </p:sp>
    </p:spTree>
    <p:extLst>
      <p:ext uri="{BB962C8B-B14F-4D97-AF65-F5344CB8AC3E}">
        <p14:creationId xmlns:p14="http://schemas.microsoft.com/office/powerpoint/2010/main" val="1336741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randombar(horizont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randombar(horizont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27" dur="500"/>
                                        <p:tgtEl>
                                          <p:spTgt spid="3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32" dur="500"/>
                                        <p:tgtEl>
                                          <p:spTgt spid="3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randombar(horizontal)">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randombar(horizontal)">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47" dur="500"/>
                                        <p:tgtEl>
                                          <p:spTgt spid="3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6">
                                            <p:txEl>
                                              <p:pRg st="5" end="5"/>
                                            </p:txEl>
                                          </p:spTgt>
                                        </p:tgtEl>
                                        <p:attrNameLst>
                                          <p:attrName>style.visibility</p:attrName>
                                        </p:attrNameLst>
                                      </p:cBhvr>
                                      <p:to>
                                        <p:strVal val="visible"/>
                                      </p:to>
                                    </p:set>
                                    <p:animEffect transition="in" filter="randombar(horizontal)">
                                      <p:cBhvr>
                                        <p:cTn id="52" dur="500"/>
                                        <p:tgtEl>
                                          <p:spTgt spid="3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randombar(horizontal)">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randombar(horizontal)">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36">
                                            <p:txEl>
                                              <p:pRg st="6" end="6"/>
                                            </p:txEl>
                                          </p:spTgt>
                                        </p:tgtEl>
                                        <p:attrNameLst>
                                          <p:attrName>style.visibility</p:attrName>
                                        </p:attrNameLst>
                                      </p:cBhvr>
                                      <p:to>
                                        <p:strVal val="visible"/>
                                      </p:to>
                                    </p:set>
                                    <p:animEffect transition="in" filter="randombar(horizontal)">
                                      <p:cBhvr>
                                        <p:cTn id="67" dur="500"/>
                                        <p:tgtEl>
                                          <p:spTgt spid="36">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36">
                                            <p:txEl>
                                              <p:pRg st="7" end="7"/>
                                            </p:txEl>
                                          </p:spTgt>
                                        </p:tgtEl>
                                        <p:attrNameLst>
                                          <p:attrName>style.visibility</p:attrName>
                                        </p:attrNameLst>
                                      </p:cBhvr>
                                      <p:to>
                                        <p:strVal val="visible"/>
                                      </p:to>
                                    </p:set>
                                    <p:animEffect transition="in" filter="randombar(horizontal)">
                                      <p:cBhvr>
                                        <p:cTn id="72" dur="500"/>
                                        <p:tgtEl>
                                          <p:spTgt spid="36">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randombar(horizontal)">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childTnLst>
                                    <p:set>
                                      <p:cBhvr>
                                        <p:cTn id="86" dur="1" fill="hold">
                                          <p:stCondLst>
                                            <p:cond delay="0"/>
                                          </p:stCondLst>
                                        </p:cTn>
                                        <p:tgtEl>
                                          <p:spTgt spid="36">
                                            <p:txEl>
                                              <p:pRg st="8" end="8"/>
                                            </p:txEl>
                                          </p:spTgt>
                                        </p:tgtEl>
                                        <p:attrNameLst>
                                          <p:attrName>style.visibility</p:attrName>
                                        </p:attrNameLst>
                                      </p:cBhvr>
                                      <p:to>
                                        <p:strVal val="visible"/>
                                      </p:to>
                                    </p:set>
                                    <p:animEffect transition="in" filter="randombar(horizontal)">
                                      <p:cBhvr>
                                        <p:cTn id="87" dur="500"/>
                                        <p:tgtEl>
                                          <p:spTgt spid="36">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36">
                                            <p:txEl>
                                              <p:pRg st="9" end="9"/>
                                            </p:txEl>
                                          </p:spTgt>
                                        </p:tgtEl>
                                        <p:attrNameLst>
                                          <p:attrName>style.visibility</p:attrName>
                                        </p:attrNameLst>
                                      </p:cBhvr>
                                      <p:to>
                                        <p:strVal val="visible"/>
                                      </p:to>
                                    </p:set>
                                    <p:animEffect transition="in" filter="randombar(horizontal)">
                                      <p:cBhvr>
                                        <p:cTn id="92" dur="500"/>
                                        <p:tgtEl>
                                          <p:spTgt spid="36">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randombar(horizontal)">
                                      <p:cBhvr>
                                        <p:cTn id="97" dur="500"/>
                                        <p:tgtEl>
                                          <p:spTgt spid="50"/>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randombar(horizontal)">
                                      <p:cBhvr>
                                        <p:cTn id="10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animBg="1"/>
      <p:bldP spid="44" grpId="0"/>
      <p:bldP spid="45" grpId="0" animBg="1"/>
      <p:bldP spid="46" grpId="0" animBg="1"/>
      <p:bldP spid="47" grpId="0"/>
      <p:bldP spid="48" grpId="0" animBg="1"/>
      <p:bldP spid="49" grpId="0"/>
      <p:bldP spid="50" grpId="0" animBg="1"/>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vi-VN" sz="3000" b="1" dirty="0">
                <a:ln w="10541" cmpd="sng">
                  <a:solidFill>
                    <a:schemeClr val="accent1">
                      <a:shade val="88000"/>
                      <a:satMod val="110000"/>
                    </a:schemeClr>
                  </a:solidFill>
                  <a:prstDash val="solid"/>
                </a:ln>
                <a:solidFill>
                  <a:srgbClr val="FF0000"/>
                </a:solidFill>
                <a:latin typeface="Cambria" pitchFamily="18" charset="0"/>
              </a:rPr>
              <a:t>DÂN CƯ, XÃ HỘI </a:t>
            </a:r>
            <a:br>
              <a:rPr lang="en-US" sz="3000" b="1" dirty="0">
                <a:ln w="10541" cmpd="sng">
                  <a:solidFill>
                    <a:schemeClr val="accent1">
                      <a:shade val="88000"/>
                      <a:satMod val="110000"/>
                    </a:schemeClr>
                  </a:solidFill>
                  <a:prstDash val="solid"/>
                </a:ln>
                <a:solidFill>
                  <a:srgbClr val="FF0000"/>
                </a:solidFill>
                <a:latin typeface="Cambria" pitchFamily="18" charset="0"/>
              </a:rPr>
            </a:br>
            <a:r>
              <a:rPr lang="vi-VN" sz="3000" b="1" dirty="0">
                <a:ln w="10541" cmpd="sng">
                  <a:solidFill>
                    <a:schemeClr val="accent1">
                      <a:shade val="88000"/>
                      <a:satMod val="110000"/>
                    </a:schemeClr>
                  </a:solidFill>
                  <a:prstDash val="solid"/>
                </a:ln>
                <a:solidFill>
                  <a:srgbClr val="FF0000"/>
                </a:solidFill>
                <a:latin typeface="Cambria" pitchFamily="18" charset="0"/>
              </a:rPr>
              <a:t>Ô-XTRÂY-LI-A</a:t>
            </a:r>
            <a:endParaRPr lang="en-US" sz="3000" b="1" dirty="0">
              <a:ln w="10541" cmpd="sng">
                <a:solidFill>
                  <a:schemeClr val="accent1">
                    <a:shade val="88000"/>
                    <a:satMod val="110000"/>
                  </a:schemeClr>
                </a:solidFill>
                <a:prstDash val="solid"/>
              </a:ln>
              <a:solidFill>
                <a:srgbClr val="FF0000"/>
              </a:solidFill>
              <a:latin typeface="Cambria" pitchFamily="18" charset="0"/>
            </a:endParaRP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itchFamily="18" charset="0"/>
              </a:rPr>
              <a:t>Bài</a:t>
            </a:r>
            <a:r>
              <a:rPr lang="en-US" sz="3000" b="1" dirty="0">
                <a:effectLst>
                  <a:outerShdw blurRad="38100" dist="38100" dir="2700000" algn="tl">
                    <a:srgbClr val="000000">
                      <a:alpha val="43137"/>
                    </a:srgbClr>
                  </a:outerShdw>
                </a:effectLst>
                <a:latin typeface="Cambria" pitchFamily="18" charset="0"/>
              </a:rPr>
              <a:t> 20:</a:t>
            </a: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7</a:t>
            </a:r>
          </a:p>
        </p:txBody>
      </p:sp>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9671" y="1096700"/>
            <a:ext cx="2566908" cy="256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4.44444E-6 -4.20907E-6 L -0.00486 0.07678 " pathEditMode="relative" rAng="0" ptsTypes="AA">
                                      <p:cBhvr>
                                        <p:cTn id="16" dur="500" fill="hold"/>
                                        <p:tgtEl>
                                          <p:spTgt spid="17"/>
                                        </p:tgtEl>
                                        <p:attrNameLst>
                                          <p:attrName>ppt_x</p:attrName>
                                          <p:attrName>ppt_y</p:attrName>
                                        </p:attrNameLst>
                                      </p:cBhvr>
                                      <p:rCtr x="-243" y="3839"/>
                                    </p:animMotion>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fill="hold"/>
                                        <p:tgtEl>
                                          <p:spTgt spid="18"/>
                                        </p:tgtEl>
                                        <p:attrNameLst>
                                          <p:attrName>ppt_x</p:attrName>
                                        </p:attrNameLst>
                                      </p:cBhvr>
                                      <p:tavLst>
                                        <p:tav tm="0">
                                          <p:val>
                                            <p:strVal val="0-#ppt_w/2"/>
                                          </p:val>
                                        </p:tav>
                                        <p:tav tm="100000">
                                          <p:val>
                                            <p:strVal val="#ppt_x"/>
                                          </p:val>
                                        </p:tav>
                                      </p:tavLst>
                                    </p:anim>
                                    <p:anim calcmode="lin" valueType="num">
                                      <p:cBhvr additive="base">
                                        <p:cTn id="21" dur="10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xit" presetSubtype="1" fill="hold" grpId="0" nodeType="after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0-ppt_h/2"/>
                                          </p:val>
                                        </p:tav>
                                      </p:tavLst>
                                    </p:anim>
                                    <p:set>
                                      <p:cBhvr>
                                        <p:cTn id="26" dur="1" fill="hold">
                                          <p:stCondLst>
                                            <p:cond delay="499"/>
                                          </p:stCondLst>
                                        </p:cTn>
                                        <p:tgtEl>
                                          <p:spTgt spid="11"/>
                                        </p:tgtEl>
                                        <p:attrNameLst>
                                          <p:attrName>style.visibility</p:attrName>
                                        </p:attrNameLst>
                                      </p:cBhvr>
                                      <p:to>
                                        <p:strVal val="hidden"/>
                                      </p:to>
                                    </p:set>
                                  </p:childTnLst>
                                </p:cTn>
                              </p:par>
                              <p:par>
                                <p:cTn id="27" presetID="2" presetClass="exit" presetSubtype="1" fill="hold" grpId="0" nodeType="withEffect">
                                  <p:stCondLst>
                                    <p:cond delay="0"/>
                                  </p:stCondLst>
                                  <p:childTnLst>
                                    <p:anim calcmode="lin" valueType="num">
                                      <p:cBhvr additive="base">
                                        <p:cTn id="28" dur="500"/>
                                        <p:tgtEl>
                                          <p:spTgt spid="9"/>
                                        </p:tgtEl>
                                        <p:attrNameLst>
                                          <p:attrName>ppt_x</p:attrName>
                                        </p:attrNameLst>
                                      </p:cBhvr>
                                      <p:tavLst>
                                        <p:tav tm="0">
                                          <p:val>
                                            <p:strVal val="ppt_x"/>
                                          </p:val>
                                        </p:tav>
                                        <p:tav tm="100000">
                                          <p:val>
                                            <p:strVal val="ppt_x"/>
                                          </p:val>
                                        </p:tav>
                                      </p:tavLst>
                                    </p:anim>
                                    <p:anim calcmode="lin" valueType="num">
                                      <p:cBhvr additive="base">
                                        <p:cTn id="29" dur="500"/>
                                        <p:tgtEl>
                                          <p:spTgt spid="9"/>
                                        </p:tgtEl>
                                        <p:attrNameLst>
                                          <p:attrName>ppt_y</p:attrName>
                                        </p:attrNameLst>
                                      </p:cBhvr>
                                      <p:tavLst>
                                        <p:tav tm="0">
                                          <p:val>
                                            <p:strVal val="ppt_y"/>
                                          </p:val>
                                        </p:tav>
                                        <p:tav tm="100000">
                                          <p:val>
                                            <p:strVal val="0-ppt_h/2"/>
                                          </p:val>
                                        </p:tav>
                                      </p:tavLst>
                                    </p:anim>
                                    <p:set>
                                      <p:cBhvr>
                                        <p:cTn id="30" dur="1" fill="hold">
                                          <p:stCondLst>
                                            <p:cond delay="499"/>
                                          </p:stCondLst>
                                        </p:cTn>
                                        <p:tgtEl>
                                          <p:spTgt spid="9"/>
                                        </p:tgtEl>
                                        <p:attrNameLst>
                                          <p:attrName>style.visibility</p:attrName>
                                        </p:attrNameLst>
                                      </p:cBhvr>
                                      <p:to>
                                        <p:strVal val="hidden"/>
                                      </p:to>
                                    </p:set>
                                  </p:childTnLst>
                                </p:cTn>
                              </p:par>
                              <p:par>
                                <p:cTn id="31" presetID="2" presetClass="exit" presetSubtype="1" fill="hold" grpId="0" nodeType="withEffect">
                                  <p:stCondLst>
                                    <p:cond delay="0"/>
                                  </p:stCondLst>
                                  <p:childTnLst>
                                    <p:anim calcmode="lin" valueType="num">
                                      <p:cBhvr additive="base">
                                        <p:cTn id="32" dur="500"/>
                                        <p:tgtEl>
                                          <p:spTgt spid="13"/>
                                        </p:tgtEl>
                                        <p:attrNameLst>
                                          <p:attrName>ppt_x</p:attrName>
                                        </p:attrNameLst>
                                      </p:cBhvr>
                                      <p:tavLst>
                                        <p:tav tm="0">
                                          <p:val>
                                            <p:strVal val="ppt_x"/>
                                          </p:val>
                                        </p:tav>
                                        <p:tav tm="100000">
                                          <p:val>
                                            <p:strVal val="ppt_x"/>
                                          </p:val>
                                        </p:tav>
                                      </p:tavLst>
                                    </p:anim>
                                    <p:anim calcmode="lin" valueType="num">
                                      <p:cBhvr additive="base">
                                        <p:cTn id="33" dur="500"/>
                                        <p:tgtEl>
                                          <p:spTgt spid="13"/>
                                        </p:tgtEl>
                                        <p:attrNameLst>
                                          <p:attrName>ppt_y</p:attrName>
                                        </p:attrNameLst>
                                      </p:cBhvr>
                                      <p:tavLst>
                                        <p:tav tm="0">
                                          <p:val>
                                            <p:strVal val="ppt_y"/>
                                          </p:val>
                                        </p:tav>
                                        <p:tav tm="100000">
                                          <p:val>
                                            <p:strVal val="0-ppt_h/2"/>
                                          </p:val>
                                        </p:tav>
                                      </p:tavLst>
                                    </p:anim>
                                    <p:set>
                                      <p:cBhvr>
                                        <p:cTn id="34" dur="1" fill="hold">
                                          <p:stCondLst>
                                            <p:cond delay="499"/>
                                          </p:stCondLst>
                                        </p:cTn>
                                        <p:tgtEl>
                                          <p:spTgt spid="13"/>
                                        </p:tgtEl>
                                        <p:attrNameLst>
                                          <p:attrName>style.visibility</p:attrName>
                                        </p:attrNameLst>
                                      </p:cBhvr>
                                      <p:to>
                                        <p:strVal val="hidden"/>
                                      </p:to>
                                    </p:set>
                                  </p:childTnLst>
                                </p:cTn>
                              </p:par>
                              <p:par>
                                <p:cTn id="35" presetID="2" presetClass="exit" presetSubtype="1" fill="hold" grpId="1" nodeType="withEffect">
                                  <p:stCondLst>
                                    <p:cond delay="0"/>
                                  </p:stCondLst>
                                  <p:childTnLst>
                                    <p:anim calcmode="lin" valueType="num">
                                      <p:cBhvr additive="base">
                                        <p:cTn id="36" dur="500"/>
                                        <p:tgtEl>
                                          <p:spTgt spid="17"/>
                                        </p:tgtEl>
                                        <p:attrNameLst>
                                          <p:attrName>ppt_x</p:attrName>
                                        </p:attrNameLst>
                                      </p:cBhvr>
                                      <p:tavLst>
                                        <p:tav tm="0">
                                          <p:val>
                                            <p:strVal val="ppt_x"/>
                                          </p:val>
                                        </p:tav>
                                        <p:tav tm="100000">
                                          <p:val>
                                            <p:strVal val="ppt_x"/>
                                          </p:val>
                                        </p:tav>
                                      </p:tavLst>
                                    </p:anim>
                                    <p:anim calcmode="lin" valueType="num">
                                      <p:cBhvr additive="base">
                                        <p:cTn id="37" dur="500"/>
                                        <p:tgtEl>
                                          <p:spTgt spid="17"/>
                                        </p:tgtEl>
                                        <p:attrNameLst>
                                          <p:attrName>ppt_y</p:attrName>
                                        </p:attrNameLst>
                                      </p:cBhvr>
                                      <p:tavLst>
                                        <p:tav tm="0">
                                          <p:val>
                                            <p:strVal val="ppt_y"/>
                                          </p:val>
                                        </p:tav>
                                        <p:tav tm="100000">
                                          <p:val>
                                            <p:strVal val="0-ppt_h/2"/>
                                          </p:val>
                                        </p:tav>
                                      </p:tavLst>
                                    </p:anim>
                                    <p:set>
                                      <p:cBhvr>
                                        <p:cTn id="38" dur="1" fill="hold">
                                          <p:stCondLst>
                                            <p:cond delay="499"/>
                                          </p:stCondLst>
                                        </p:cTn>
                                        <p:tgtEl>
                                          <p:spTgt spid="17"/>
                                        </p:tgtEl>
                                        <p:attrNameLst>
                                          <p:attrName>style.visibility</p:attrName>
                                        </p:attrNameLst>
                                      </p:cBhvr>
                                      <p:to>
                                        <p:strVal val="hidden"/>
                                      </p:to>
                                    </p:set>
                                  </p:childTnLst>
                                </p:cTn>
                              </p:par>
                              <p:par>
                                <p:cTn id="39" presetID="2" presetClass="exit" presetSubtype="1" fill="hold" grpId="1" nodeType="withEffect">
                                  <p:stCondLst>
                                    <p:cond delay="0"/>
                                  </p:stCondLst>
                                  <p:childTnLst>
                                    <p:anim calcmode="lin" valueType="num">
                                      <p:cBhvr additive="base">
                                        <p:cTn id="40" dur="500"/>
                                        <p:tgtEl>
                                          <p:spTgt spid="18"/>
                                        </p:tgtEl>
                                        <p:attrNameLst>
                                          <p:attrName>ppt_x</p:attrName>
                                        </p:attrNameLst>
                                      </p:cBhvr>
                                      <p:tavLst>
                                        <p:tav tm="0">
                                          <p:val>
                                            <p:strVal val="ppt_x"/>
                                          </p:val>
                                        </p:tav>
                                        <p:tav tm="100000">
                                          <p:val>
                                            <p:strVal val="ppt_x"/>
                                          </p:val>
                                        </p:tav>
                                      </p:tavLst>
                                    </p:anim>
                                    <p:anim calcmode="lin" valueType="num">
                                      <p:cBhvr additive="base">
                                        <p:cTn id="41" dur="500"/>
                                        <p:tgtEl>
                                          <p:spTgt spid="18"/>
                                        </p:tgtEl>
                                        <p:attrNameLst>
                                          <p:attrName>ppt_y</p:attrName>
                                        </p:attrNameLst>
                                      </p:cBhvr>
                                      <p:tavLst>
                                        <p:tav tm="0">
                                          <p:val>
                                            <p:strVal val="ppt_y"/>
                                          </p:val>
                                        </p:tav>
                                        <p:tav tm="100000">
                                          <p:val>
                                            <p:strVal val="0-ppt_h/2"/>
                                          </p:val>
                                        </p:tav>
                                      </p:tavLst>
                                    </p:anim>
                                    <p:set>
                                      <p:cBhvr>
                                        <p:cTn id="42" dur="1" fill="hold">
                                          <p:stCondLst>
                                            <p:cond delay="499"/>
                                          </p:stCondLst>
                                        </p:cTn>
                                        <p:tgtEl>
                                          <p:spTgt spid="18"/>
                                        </p:tgtEl>
                                        <p:attrNameLst>
                                          <p:attrName>style.visibility</p:attrName>
                                        </p:attrNameLst>
                                      </p:cBhvr>
                                      <p:to>
                                        <p:strVal val="hidden"/>
                                      </p:to>
                                    </p:set>
                                  </p:childTnLst>
                                </p:cTn>
                              </p:par>
                              <p:par>
                                <p:cTn id="43" presetID="2" presetClass="exit" presetSubtype="1" fill="hold" grpId="0" nodeType="withEffect">
                                  <p:stCondLst>
                                    <p:cond delay="0"/>
                                  </p:stCondLst>
                                  <p:childTnLst>
                                    <p:anim calcmode="lin" valueType="num">
                                      <p:cBhvr additive="base">
                                        <p:cTn id="44" dur="500"/>
                                        <p:tgtEl>
                                          <p:spTgt spid="15"/>
                                        </p:tgtEl>
                                        <p:attrNameLst>
                                          <p:attrName>ppt_x</p:attrName>
                                        </p:attrNameLst>
                                      </p:cBhvr>
                                      <p:tavLst>
                                        <p:tav tm="0">
                                          <p:val>
                                            <p:strVal val="ppt_x"/>
                                          </p:val>
                                        </p:tav>
                                        <p:tav tm="100000">
                                          <p:val>
                                            <p:strVal val="ppt_x"/>
                                          </p:val>
                                        </p:tav>
                                      </p:tavLst>
                                    </p:anim>
                                    <p:anim calcmode="lin" valueType="num">
                                      <p:cBhvr additive="base">
                                        <p:cTn id="45" dur="500"/>
                                        <p:tgtEl>
                                          <p:spTgt spid="15"/>
                                        </p:tgtEl>
                                        <p:attrNameLst>
                                          <p:attrName>ppt_y</p:attrName>
                                        </p:attrNameLst>
                                      </p:cBhvr>
                                      <p:tavLst>
                                        <p:tav tm="0">
                                          <p:val>
                                            <p:strVal val="ppt_y"/>
                                          </p:val>
                                        </p:tav>
                                        <p:tav tm="100000">
                                          <p:val>
                                            <p:strVal val="0-ppt_h/2"/>
                                          </p:val>
                                        </p:tav>
                                      </p:tavLst>
                                    </p:anim>
                                    <p:set>
                                      <p:cBhvr>
                                        <p:cTn id="46" dur="1" fill="hold">
                                          <p:stCondLst>
                                            <p:cond delay="499"/>
                                          </p:stCondLst>
                                        </p:cTn>
                                        <p:tgtEl>
                                          <p:spTgt spid="15"/>
                                        </p:tgtEl>
                                        <p:attrNameLst>
                                          <p:attrName>style.visibility</p:attrName>
                                        </p:attrNameLst>
                                      </p:cBhvr>
                                      <p:to>
                                        <p:strVal val="hidden"/>
                                      </p:to>
                                    </p:set>
                                  </p:childTnLst>
                                </p:cTn>
                              </p:par>
                              <p:par>
                                <p:cTn id="47" presetID="2" presetClass="exit" presetSubtype="1" fill="hold" grpId="0" nodeType="withEffect">
                                  <p:stCondLst>
                                    <p:cond delay="0"/>
                                  </p:stCondLst>
                                  <p:childTnLst>
                                    <p:anim calcmode="lin" valueType="num">
                                      <p:cBhvr additive="base">
                                        <p:cTn id="48" dur="500"/>
                                        <p:tgtEl>
                                          <p:spTgt spid="2"/>
                                        </p:tgtEl>
                                        <p:attrNameLst>
                                          <p:attrName>ppt_x</p:attrName>
                                        </p:attrNameLst>
                                      </p:cBhvr>
                                      <p:tavLst>
                                        <p:tav tm="0">
                                          <p:val>
                                            <p:strVal val="ppt_x"/>
                                          </p:val>
                                        </p:tav>
                                        <p:tav tm="100000">
                                          <p:val>
                                            <p:strVal val="ppt_x"/>
                                          </p:val>
                                        </p:tav>
                                      </p:tavLst>
                                    </p:anim>
                                    <p:anim calcmode="lin" valueType="num">
                                      <p:cBhvr additive="base">
                                        <p:cTn id="49" dur="500"/>
                                        <p:tgtEl>
                                          <p:spTgt spid="2"/>
                                        </p:tgtEl>
                                        <p:attrNameLst>
                                          <p:attrName>ppt_y</p:attrName>
                                        </p:attrNameLst>
                                      </p:cBhvr>
                                      <p:tavLst>
                                        <p:tav tm="0">
                                          <p:val>
                                            <p:strVal val="ppt_y"/>
                                          </p:val>
                                        </p:tav>
                                        <p:tav tm="100000">
                                          <p:val>
                                            <p:strVal val="0-ppt_h/2"/>
                                          </p:val>
                                        </p:tav>
                                      </p:tavLst>
                                    </p:anim>
                                    <p:set>
                                      <p:cBhvr>
                                        <p:cTn id="50" dur="1" fill="hold">
                                          <p:stCondLst>
                                            <p:cond delay="499"/>
                                          </p:stCondLst>
                                        </p:cTn>
                                        <p:tgtEl>
                                          <p:spTgt spid="2"/>
                                        </p:tgtEl>
                                        <p:attrNameLst>
                                          <p:attrName>style.visibility</p:attrName>
                                        </p:attrNameLst>
                                      </p:cBhvr>
                                      <p:to>
                                        <p:strVal val="hidden"/>
                                      </p:to>
                                    </p:set>
                                  </p:childTnLst>
                                </p:cTn>
                              </p:par>
                              <p:par>
                                <p:cTn id="51" presetID="2" presetClass="exit" presetSubtype="4" fill="hold" nodeType="withEffect">
                                  <p:stCondLst>
                                    <p:cond delay="0"/>
                                  </p:stCondLst>
                                  <p:childTnLst>
                                    <p:anim calcmode="lin" valueType="num">
                                      <p:cBhvr additive="base">
                                        <p:cTn id="52" dur="500"/>
                                        <p:tgtEl>
                                          <p:spTgt spid="24"/>
                                        </p:tgtEl>
                                        <p:attrNameLst>
                                          <p:attrName>ppt_x</p:attrName>
                                        </p:attrNameLst>
                                      </p:cBhvr>
                                      <p:tavLst>
                                        <p:tav tm="0">
                                          <p:val>
                                            <p:strVal val="ppt_x"/>
                                          </p:val>
                                        </p:tav>
                                        <p:tav tm="100000">
                                          <p:val>
                                            <p:strVal val="ppt_x"/>
                                          </p:val>
                                        </p:tav>
                                      </p:tavLst>
                                    </p:anim>
                                    <p:anim calcmode="lin" valueType="num">
                                      <p:cBhvr additive="base">
                                        <p:cTn id="53" dur="500"/>
                                        <p:tgtEl>
                                          <p:spTgt spid="24"/>
                                        </p:tgtEl>
                                        <p:attrNameLst>
                                          <p:attrName>ppt_y</p:attrName>
                                        </p:attrNameLst>
                                      </p:cBhvr>
                                      <p:tavLst>
                                        <p:tav tm="0">
                                          <p:val>
                                            <p:strVal val="ppt_y"/>
                                          </p:val>
                                        </p:tav>
                                        <p:tav tm="100000">
                                          <p:val>
                                            <p:strVal val="1+ppt_h/2"/>
                                          </p:val>
                                        </p:tav>
                                      </p:tavLst>
                                    </p:anim>
                                    <p:set>
                                      <p:cBhvr>
                                        <p:cTn id="54" dur="1" fill="hold">
                                          <p:stCondLst>
                                            <p:cond delay="499"/>
                                          </p:stCondLst>
                                        </p:cTn>
                                        <p:tgtEl>
                                          <p:spTgt spid="24"/>
                                        </p:tgtEl>
                                        <p:attrNameLst>
                                          <p:attrName>style.visibility</p:attrName>
                                        </p:attrNameLst>
                                      </p:cBhvr>
                                      <p:to>
                                        <p:strVal val="hidden"/>
                                      </p:to>
                                    </p:set>
                                  </p:childTnLst>
                                </p:cTn>
                              </p:par>
                              <p:par>
                                <p:cTn id="55" presetID="2" presetClass="exit" presetSubtype="4" fill="hold" grpId="0" nodeType="withEffect">
                                  <p:stCondLst>
                                    <p:cond delay="0"/>
                                  </p:stCondLst>
                                  <p:iterate type="lt">
                                    <p:tmPct val="0"/>
                                  </p:iterate>
                                  <p:childTnLst>
                                    <p:anim calcmode="lin" valueType="num">
                                      <p:cBhvr additive="base">
                                        <p:cTn id="56" dur="500"/>
                                        <p:tgtEl>
                                          <p:spTgt spid="23"/>
                                        </p:tgtEl>
                                        <p:attrNameLst>
                                          <p:attrName>ppt_x</p:attrName>
                                        </p:attrNameLst>
                                      </p:cBhvr>
                                      <p:tavLst>
                                        <p:tav tm="0">
                                          <p:val>
                                            <p:strVal val="ppt_x"/>
                                          </p:val>
                                        </p:tav>
                                        <p:tav tm="100000">
                                          <p:val>
                                            <p:strVal val="ppt_x"/>
                                          </p:val>
                                        </p:tav>
                                      </p:tavLst>
                                    </p:anim>
                                    <p:anim calcmode="lin" valueType="num">
                                      <p:cBhvr additive="base">
                                        <p:cTn id="57" dur="500"/>
                                        <p:tgtEl>
                                          <p:spTgt spid="23"/>
                                        </p:tgtEl>
                                        <p:attrNameLst>
                                          <p:attrName>ppt_y</p:attrName>
                                        </p:attrNameLst>
                                      </p:cBhvr>
                                      <p:tavLst>
                                        <p:tav tm="0">
                                          <p:val>
                                            <p:strVal val="ppt_y"/>
                                          </p:val>
                                        </p:tav>
                                        <p:tav tm="100000">
                                          <p:val>
                                            <p:strVal val="1+ppt_h/2"/>
                                          </p:val>
                                        </p:tav>
                                      </p:tavLst>
                                    </p:anim>
                                    <p:set>
                                      <p:cBhvr>
                                        <p:cTn id="58"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52996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40804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7850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7</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effectLst>
                  <a:outerShdw blurRad="38100" dist="38100" dir="2700000" algn="tl">
                    <a:srgbClr val="000000">
                      <a:alpha val="43137"/>
                    </a:srgbClr>
                  </a:outerShdw>
                </a:effectLst>
                <a:latin typeface="Cambria" pitchFamily="18" charset="0"/>
              </a:rPr>
              <a:t>BÀI 20. </a:t>
            </a:r>
            <a:r>
              <a:rPr lang="vi-VN" sz="2400" b="1" dirty="0">
                <a:solidFill>
                  <a:srgbClr val="FF0000"/>
                </a:solidFill>
                <a:effectLst>
                  <a:outerShdw blurRad="38100" dist="38100" dir="2700000" algn="tl">
                    <a:srgbClr val="000000">
                      <a:alpha val="43137"/>
                    </a:srgbClr>
                  </a:outerShdw>
                </a:effectLst>
                <a:latin typeface="Cambria" pitchFamily="18" charset="0"/>
              </a:rPr>
              <a:t>DÂN CƯ, XÃ HỘI Ô-XTRÂY-LI-A</a:t>
            </a:r>
          </a:p>
        </p:txBody>
      </p:sp>
      <p:sp>
        <p:nvSpPr>
          <p:cNvPr id="26" name="Title 1"/>
          <p:cNvSpPr txBox="1">
            <a:spLocks/>
          </p:cNvSpPr>
          <p:nvPr/>
        </p:nvSpPr>
        <p:spPr>
          <a:xfrm>
            <a:off x="1062340" y="2992276"/>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ĐẶC ĐIỂM DÂN CƯ</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42709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LỊCH SỬ VÀ VĂN HÓA ĐỘC ĐÁO</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54901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343150"/>
            <a:ext cx="8102831" cy="4277632"/>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8850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41804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988802"/>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45" name="Title 1"/>
          <p:cNvSpPr txBox="1">
            <a:spLocks/>
          </p:cNvSpPr>
          <p:nvPr/>
        </p:nvSpPr>
        <p:spPr>
          <a:xfrm>
            <a:off x="94135" y="42709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46" name="Round Same Side Corner Rectangle 45"/>
          <p:cNvSpPr/>
          <p:nvPr/>
        </p:nvSpPr>
        <p:spPr>
          <a:xfrm rot="5400000">
            <a:off x="321357" y="53996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54901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3</a:t>
            </a:r>
          </a:p>
        </p:txBody>
      </p:sp>
    </p:spTree>
    <p:extLst>
      <p:ext uri="{BB962C8B-B14F-4D97-AF65-F5344CB8AC3E}">
        <p14:creationId xmlns:p14="http://schemas.microsoft.com/office/powerpoint/2010/main" val="25375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37" grpId="0" animBg="1"/>
      <p:bldP spid="42" grpId="0" animBg="1"/>
      <p:bldP spid="43" grpId="0" animBg="1"/>
      <p:bldP spid="44" grpId="0"/>
      <p:bldP spid="45" grpId="0"/>
      <p:bldP spid="46" grpId="0" animBg="1"/>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en-US" sz="2400" b="1" dirty="0" err="1">
                <a:solidFill>
                  <a:srgbClr val="0D30DD"/>
                </a:solidFill>
                <a:latin typeface="Cambria" pitchFamily="18" charset="0"/>
              </a:rPr>
              <a:t>Đặc</a:t>
            </a:r>
            <a:r>
              <a:rPr lang="en-US" sz="2400" b="1" dirty="0">
                <a:solidFill>
                  <a:srgbClr val="0D30DD"/>
                </a:solidFill>
                <a:latin typeface="Cambria" pitchFamily="18" charset="0"/>
              </a:rPr>
              <a:t> </a:t>
            </a:r>
            <a:r>
              <a:rPr lang="en-US" sz="2400" b="1" dirty="0" err="1">
                <a:solidFill>
                  <a:srgbClr val="0D30DD"/>
                </a:solidFill>
                <a:latin typeface="Cambria" pitchFamily="18" charset="0"/>
              </a:rPr>
              <a:t>điểm</a:t>
            </a:r>
            <a:r>
              <a:rPr lang="en-US" sz="2400" b="1" dirty="0">
                <a:solidFill>
                  <a:srgbClr val="0D30DD"/>
                </a:solidFill>
                <a:latin typeface="Cambria" pitchFamily="18" charset="0"/>
              </a:rPr>
              <a:t> </a:t>
            </a:r>
            <a:r>
              <a:rPr lang="en-US" sz="2400" b="1" dirty="0" err="1">
                <a:solidFill>
                  <a:srgbClr val="0D30DD"/>
                </a:solidFill>
                <a:latin typeface="Cambria" pitchFamily="18" charset="0"/>
              </a:rPr>
              <a:t>dân</a:t>
            </a:r>
            <a:r>
              <a:rPr lang="en-US" sz="2400" b="1" dirty="0">
                <a:solidFill>
                  <a:srgbClr val="0D30DD"/>
                </a:solidFill>
                <a:latin typeface="Cambria" pitchFamily="18" charset="0"/>
              </a:rPr>
              <a:t> </a:t>
            </a:r>
            <a:r>
              <a:rPr lang="en-US" sz="2400" b="1" dirty="0" err="1">
                <a:solidFill>
                  <a:srgbClr val="0D30DD"/>
                </a:solidFill>
                <a:latin typeface="Cambria" pitchFamily="18" charset="0"/>
              </a:rPr>
              <a:t>cư</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grpSp>
        <p:nvGrpSpPr>
          <p:cNvPr id="24" name="Group 11"/>
          <p:cNvGrpSpPr>
            <a:grpSpLocks/>
          </p:cNvGrpSpPr>
          <p:nvPr/>
        </p:nvGrpSpPr>
        <p:grpSpPr bwMode="auto">
          <a:xfrm>
            <a:off x="3110099" y="1219200"/>
            <a:ext cx="2998788" cy="1040977"/>
            <a:chOff x="1997" y="1314"/>
            <a:chExt cx="1889" cy="1009"/>
          </a:xfrm>
        </p:grpSpPr>
        <p:grpSp>
          <p:nvGrpSpPr>
            <p:cNvPr id="25" name="Group 12"/>
            <p:cNvGrpSpPr>
              <a:grpSpLocks/>
            </p:cNvGrpSpPr>
            <p:nvPr/>
          </p:nvGrpSpPr>
          <p:grpSpPr bwMode="auto">
            <a:xfrm>
              <a:off x="1997" y="1404"/>
              <a:ext cx="1889" cy="919"/>
              <a:chOff x="1973" y="1027"/>
              <a:chExt cx="1926" cy="937"/>
            </a:xfrm>
          </p:grpSpPr>
          <p:sp>
            <p:nvSpPr>
              <p:cNvPr id="36"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7"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31"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3"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4"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5"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38" name="Text Box 19"/>
          <p:cNvSpPr txBox="1">
            <a:spLocks noChangeArrowheads="1"/>
          </p:cNvSpPr>
          <p:nvPr/>
        </p:nvSpPr>
        <p:spPr bwMode="auto">
          <a:xfrm>
            <a:off x="3306665"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a:solidFill>
                  <a:srgbClr val="002060"/>
                </a:solidFill>
                <a:latin typeface="Times New Roman" panose="02020603050405020304" pitchFamily="18" charset="0"/>
                <a:cs typeface="Times New Roman" panose="02020603050405020304" pitchFamily="18" charset="0"/>
              </a:rPr>
              <a:t>Thời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 5 </a:t>
            </a:r>
            <a:r>
              <a:rPr lang="en-US" sz="2000" b="1" dirty="0" err="1">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39"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357"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8645"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1"/>
          <p:cNvSpPr>
            <a:spLocks noChangeArrowheads="1"/>
          </p:cNvSpPr>
          <p:nvPr/>
        </p:nvSpPr>
        <p:spPr bwMode="auto">
          <a:xfrm>
            <a:off x="328958" y="2286000"/>
            <a:ext cx="45478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1.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Nhóm</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1, 2, 3, 4  –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phiếu</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học</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tập</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số</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1</a:t>
            </a:r>
          </a:p>
        </p:txBody>
      </p:sp>
      <p:graphicFrame>
        <p:nvGraphicFramePr>
          <p:cNvPr id="3" name="Table 2"/>
          <p:cNvGraphicFramePr>
            <a:graphicFrameLocks noGrp="1"/>
          </p:cNvGraphicFramePr>
          <p:nvPr>
            <p:extLst>
              <p:ext uri="{D42A27DB-BD31-4B8C-83A1-F6EECF244321}">
                <p14:modId xmlns:p14="http://schemas.microsoft.com/office/powerpoint/2010/main" val="2903530960"/>
              </p:ext>
            </p:extLst>
          </p:nvPr>
        </p:nvGraphicFramePr>
        <p:xfrm>
          <a:off x="283015" y="2762310"/>
          <a:ext cx="6041585" cy="3790890"/>
        </p:xfrm>
        <a:graphic>
          <a:graphicData uri="http://schemas.openxmlformats.org/drawingml/2006/table">
            <a:tbl>
              <a:tblPr firstRow="1" firstCol="1" bandRow="1">
                <a:tableStyleId>{5C22544A-7EE6-4342-B048-85BDC9FD1C3A}</a:tableStyleId>
              </a:tblPr>
              <a:tblGrid>
                <a:gridCol w="2013863">
                  <a:extLst>
                    <a:ext uri="{9D8B030D-6E8A-4147-A177-3AD203B41FA5}">
                      <a16:colId xmlns:a16="http://schemas.microsoft.com/office/drawing/2014/main" val="20000"/>
                    </a:ext>
                  </a:extLst>
                </a:gridCol>
                <a:gridCol w="4027722">
                  <a:extLst>
                    <a:ext uri="{9D8B030D-6E8A-4147-A177-3AD203B41FA5}">
                      <a16:colId xmlns:a16="http://schemas.microsoft.com/office/drawing/2014/main" val="20001"/>
                    </a:ext>
                  </a:extLst>
                </a:gridCol>
              </a:tblGrid>
              <a:tr h="260594">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câu</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hỏi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trả</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lời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09936">
                <a:tc>
                  <a:txBody>
                    <a:bodyPr/>
                    <a:lstStyle/>
                    <a:p>
                      <a:pPr algn="just">
                        <a:spcBef>
                          <a:spcPts val="600"/>
                        </a:spcBef>
                        <a:spcAft>
                          <a:spcPts val="0"/>
                        </a:spcAft>
                      </a:pPr>
                      <a:r>
                        <a:rPr lang="en-US" sz="1600" i="1" dirty="0">
                          <a:effectLst/>
                          <a:latin typeface="Cambria" pitchFamily="18" charset="0"/>
                          <a:ea typeface="Cambria" pitchFamily="18" charset="0"/>
                        </a:rPr>
                        <a:t>- </a:t>
                      </a:r>
                      <a:r>
                        <a:rPr lang="en-US" sz="1600" i="1" dirty="0" err="1">
                          <a:effectLst/>
                          <a:latin typeface="Cambria" pitchFamily="18" charset="0"/>
                          <a:ea typeface="Cambria" pitchFamily="18" charset="0"/>
                        </a:rPr>
                        <a:t>Quan</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sát</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bảng</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số</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liệu</a:t>
                      </a:r>
                      <a:r>
                        <a:rPr lang="en-US" sz="1600" i="1" baseline="0" dirty="0">
                          <a:effectLst/>
                          <a:latin typeface="Cambria" pitchFamily="18" charset="0"/>
                          <a:ea typeface="Cambria" pitchFamily="18" charset="0"/>
                        </a:rPr>
                        <a:t>, n</a:t>
                      </a:r>
                      <a:r>
                        <a:rPr lang="vi-VN" sz="1600" i="1" dirty="0">
                          <a:effectLst/>
                          <a:latin typeface="Cambria" pitchFamily="18" charset="0"/>
                          <a:ea typeface="Cambria" pitchFamily="18" charset="0"/>
                        </a:rPr>
                        <a:t>hận xét quy mô và sự gia tăng dân số Ô-xtrây-li-a, giai đoạn 2000 – 2020.</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20360">
                <a:tc>
                  <a:txBody>
                    <a:bodyPr/>
                    <a:lstStyle/>
                    <a:p>
                      <a:pPr algn="just">
                        <a:spcBef>
                          <a:spcPts val="600"/>
                        </a:spcBef>
                        <a:spcAft>
                          <a:spcPts val="0"/>
                        </a:spcAft>
                      </a:pPr>
                      <a:r>
                        <a:rPr lang="en-US" sz="1600" i="1" dirty="0">
                          <a:effectLst/>
                          <a:latin typeface="Cambria" pitchFamily="18" charset="0"/>
                          <a:ea typeface="Cambria" pitchFamily="18" charset="0"/>
                        </a:rPr>
                        <a:t>- </a:t>
                      </a:r>
                      <a:r>
                        <a:rPr lang="en-US" sz="1600" i="1" dirty="0" err="1">
                          <a:effectLst/>
                          <a:latin typeface="Cambria" pitchFamily="18" charset="0"/>
                          <a:ea typeface="Cambria" pitchFamily="18" charset="0"/>
                        </a:rPr>
                        <a:t>Đọc</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thông</a:t>
                      </a:r>
                      <a:r>
                        <a:rPr lang="en-US" sz="1600" i="1" baseline="0" dirty="0">
                          <a:effectLst/>
                          <a:latin typeface="Cambria" pitchFamily="18" charset="0"/>
                          <a:ea typeface="Cambria" pitchFamily="18" charset="0"/>
                        </a:rPr>
                        <a:t> tin </a:t>
                      </a:r>
                      <a:r>
                        <a:rPr lang="en-US" sz="1600" i="1" baseline="0" dirty="0" err="1">
                          <a:effectLst/>
                          <a:latin typeface="Cambria" pitchFamily="18" charset="0"/>
                          <a:ea typeface="Cambria" pitchFamily="18" charset="0"/>
                        </a:rPr>
                        <a:t>mục</a:t>
                      </a:r>
                      <a:r>
                        <a:rPr lang="en-US" sz="1600" i="1" baseline="0" dirty="0">
                          <a:effectLst/>
                          <a:latin typeface="Cambria" pitchFamily="18" charset="0"/>
                          <a:ea typeface="Cambria" pitchFamily="18" charset="0"/>
                        </a:rPr>
                        <a:t> a, t</a:t>
                      </a:r>
                      <a:r>
                        <a:rPr lang="vi-VN" sz="1600" i="1" dirty="0">
                          <a:effectLst/>
                          <a:latin typeface="Cambria" pitchFamily="18" charset="0"/>
                          <a:ea typeface="Cambria" pitchFamily="18" charset="0"/>
                        </a:rPr>
                        <a:t>rình bày cơ cấu dân số theo nhóm tuổi của Ô-xtrây-li-a.</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026"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45116" y="2686110"/>
            <a:ext cx="2394084" cy="2176463"/>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5116" y="4953000"/>
            <a:ext cx="2394084" cy="16002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982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par>
                                <p:cTn id="11" presetID="14"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randombar(horizontal)">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randombar(horizontal)">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par>
                                <p:cTn id="32" presetID="10" presetClass="entr" presetSubtype="0" fill="hold" nodeType="withEffect">
                                  <p:stCondLst>
                                    <p:cond delay="0"/>
                                  </p:stCondLst>
                                  <p:childTnLst>
                                    <p:set>
                                      <p:cBhvr>
                                        <p:cTn id="33" dur="1" fill="hold">
                                          <p:stCondLst>
                                            <p:cond delay="0"/>
                                          </p:stCondLst>
                                        </p:cTn>
                                        <p:tgtEl>
                                          <p:spTgt spid="1027"/>
                                        </p:tgtEl>
                                        <p:attrNameLst>
                                          <p:attrName>style.visibility</p:attrName>
                                        </p:attrNameLst>
                                      </p:cBhvr>
                                      <p:to>
                                        <p:strVal val="visible"/>
                                      </p:to>
                                    </p:set>
                                    <p:animEffect transition="in" filter="fade">
                                      <p:cBhvr>
                                        <p:cTn id="3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en-US" sz="2400" b="1" dirty="0" err="1">
                <a:solidFill>
                  <a:srgbClr val="0D30DD"/>
                </a:solidFill>
                <a:latin typeface="Cambria" pitchFamily="18" charset="0"/>
              </a:rPr>
              <a:t>Đặc</a:t>
            </a:r>
            <a:r>
              <a:rPr lang="en-US" sz="2400" b="1" dirty="0">
                <a:solidFill>
                  <a:srgbClr val="0D30DD"/>
                </a:solidFill>
                <a:latin typeface="Cambria" pitchFamily="18" charset="0"/>
              </a:rPr>
              <a:t> </a:t>
            </a:r>
            <a:r>
              <a:rPr lang="en-US" sz="2400" b="1" dirty="0" err="1">
                <a:solidFill>
                  <a:srgbClr val="0D30DD"/>
                </a:solidFill>
                <a:latin typeface="Cambria" pitchFamily="18" charset="0"/>
              </a:rPr>
              <a:t>điểm</a:t>
            </a:r>
            <a:r>
              <a:rPr lang="en-US" sz="2400" b="1" dirty="0">
                <a:solidFill>
                  <a:srgbClr val="0D30DD"/>
                </a:solidFill>
                <a:latin typeface="Cambria" pitchFamily="18" charset="0"/>
              </a:rPr>
              <a:t> </a:t>
            </a:r>
            <a:r>
              <a:rPr lang="en-US" sz="2400" b="1" dirty="0" err="1">
                <a:solidFill>
                  <a:srgbClr val="0D30DD"/>
                </a:solidFill>
                <a:latin typeface="Cambria" pitchFamily="18" charset="0"/>
              </a:rPr>
              <a:t>dân</a:t>
            </a:r>
            <a:r>
              <a:rPr lang="en-US" sz="2400" b="1" dirty="0">
                <a:solidFill>
                  <a:srgbClr val="0D30DD"/>
                </a:solidFill>
                <a:latin typeface="Cambria" pitchFamily="18" charset="0"/>
              </a:rPr>
              <a:t> </a:t>
            </a:r>
            <a:r>
              <a:rPr lang="en-US" sz="2400" b="1" dirty="0" err="1">
                <a:solidFill>
                  <a:srgbClr val="0D30DD"/>
                </a:solidFill>
                <a:latin typeface="Cambria" pitchFamily="18" charset="0"/>
              </a:rPr>
              <a:t>cư</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grpSp>
        <p:nvGrpSpPr>
          <p:cNvPr id="24" name="Group 11"/>
          <p:cNvGrpSpPr>
            <a:grpSpLocks/>
          </p:cNvGrpSpPr>
          <p:nvPr/>
        </p:nvGrpSpPr>
        <p:grpSpPr bwMode="auto">
          <a:xfrm>
            <a:off x="3110099" y="1219200"/>
            <a:ext cx="2998788" cy="1040977"/>
            <a:chOff x="1997" y="1314"/>
            <a:chExt cx="1889" cy="1009"/>
          </a:xfrm>
        </p:grpSpPr>
        <p:grpSp>
          <p:nvGrpSpPr>
            <p:cNvPr id="25" name="Group 12"/>
            <p:cNvGrpSpPr>
              <a:grpSpLocks/>
            </p:cNvGrpSpPr>
            <p:nvPr/>
          </p:nvGrpSpPr>
          <p:grpSpPr bwMode="auto">
            <a:xfrm>
              <a:off x="1997" y="1404"/>
              <a:ext cx="1889" cy="919"/>
              <a:chOff x="1973" y="1027"/>
              <a:chExt cx="1926" cy="937"/>
            </a:xfrm>
          </p:grpSpPr>
          <p:sp>
            <p:nvSpPr>
              <p:cNvPr id="36"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7"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31"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3"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4"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5"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38" name="Text Box 19"/>
          <p:cNvSpPr txBox="1">
            <a:spLocks noChangeArrowheads="1"/>
          </p:cNvSpPr>
          <p:nvPr/>
        </p:nvSpPr>
        <p:spPr bwMode="auto">
          <a:xfrm>
            <a:off x="3306665"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a:solidFill>
                  <a:srgbClr val="002060"/>
                </a:solidFill>
                <a:latin typeface="Times New Roman" panose="02020603050405020304" pitchFamily="18" charset="0"/>
                <a:cs typeface="Times New Roman" panose="02020603050405020304" pitchFamily="18" charset="0"/>
              </a:rPr>
              <a:t>Thời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 5 </a:t>
            </a:r>
            <a:r>
              <a:rPr lang="en-US" sz="2000" b="1" dirty="0" err="1">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39"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357"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8645"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1"/>
          <p:cNvSpPr>
            <a:spLocks noChangeArrowheads="1"/>
          </p:cNvSpPr>
          <p:nvPr/>
        </p:nvSpPr>
        <p:spPr bwMode="auto">
          <a:xfrm>
            <a:off x="328958" y="2286000"/>
            <a:ext cx="45478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1.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Nhóm</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5, 6, 7, 8 –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phiếu</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học</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tập</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số</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2</a:t>
            </a:r>
          </a:p>
        </p:txBody>
      </p:sp>
      <p:graphicFrame>
        <p:nvGraphicFramePr>
          <p:cNvPr id="3" name="Table 2"/>
          <p:cNvGraphicFramePr>
            <a:graphicFrameLocks noGrp="1"/>
          </p:cNvGraphicFramePr>
          <p:nvPr>
            <p:extLst>
              <p:ext uri="{D42A27DB-BD31-4B8C-83A1-F6EECF244321}">
                <p14:modId xmlns:p14="http://schemas.microsoft.com/office/powerpoint/2010/main" val="1442074460"/>
              </p:ext>
            </p:extLst>
          </p:nvPr>
        </p:nvGraphicFramePr>
        <p:xfrm>
          <a:off x="283015" y="2762310"/>
          <a:ext cx="6041585" cy="3790890"/>
        </p:xfrm>
        <a:graphic>
          <a:graphicData uri="http://schemas.openxmlformats.org/drawingml/2006/table">
            <a:tbl>
              <a:tblPr firstRow="1" firstCol="1" bandRow="1">
                <a:tableStyleId>{5C22544A-7EE6-4342-B048-85BDC9FD1C3A}</a:tableStyleId>
              </a:tblPr>
              <a:tblGrid>
                <a:gridCol w="2013863">
                  <a:extLst>
                    <a:ext uri="{9D8B030D-6E8A-4147-A177-3AD203B41FA5}">
                      <a16:colId xmlns:a16="http://schemas.microsoft.com/office/drawing/2014/main" val="20000"/>
                    </a:ext>
                  </a:extLst>
                </a:gridCol>
                <a:gridCol w="4027722">
                  <a:extLst>
                    <a:ext uri="{9D8B030D-6E8A-4147-A177-3AD203B41FA5}">
                      <a16:colId xmlns:a16="http://schemas.microsoft.com/office/drawing/2014/main" val="20001"/>
                    </a:ext>
                  </a:extLst>
                </a:gridCol>
              </a:tblGrid>
              <a:tr h="260594">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câu</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hỏi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trả</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lời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09936">
                <a:tc>
                  <a:txBody>
                    <a:bodyPr/>
                    <a:lstStyle/>
                    <a:p>
                      <a:pPr algn="just">
                        <a:spcBef>
                          <a:spcPts val="600"/>
                        </a:spcBef>
                        <a:spcAft>
                          <a:spcPts val="0"/>
                        </a:spcAft>
                      </a:pPr>
                      <a:r>
                        <a:rPr lang="en-US" sz="1600" i="1" dirty="0">
                          <a:effectLst/>
                          <a:latin typeface="Cambria" pitchFamily="18" charset="0"/>
                          <a:ea typeface="Cambria" pitchFamily="18" charset="0"/>
                        </a:rPr>
                        <a:t>- </a:t>
                      </a:r>
                      <a:r>
                        <a:rPr lang="en-US" sz="1600" i="1" dirty="0" err="1">
                          <a:effectLst/>
                          <a:latin typeface="Cambria" pitchFamily="18" charset="0"/>
                          <a:ea typeface="Cambria" pitchFamily="18" charset="0"/>
                        </a:rPr>
                        <a:t>Quan</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sát</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hình</a:t>
                      </a:r>
                      <a:r>
                        <a:rPr lang="en-US" sz="1600" i="1" baseline="0" dirty="0">
                          <a:effectLst/>
                          <a:latin typeface="Cambria" pitchFamily="18" charset="0"/>
                          <a:ea typeface="Cambria" pitchFamily="18" charset="0"/>
                        </a:rPr>
                        <a:t> 20.1, x</a:t>
                      </a:r>
                      <a:r>
                        <a:rPr lang="vi-VN" sz="1600" i="1" baseline="0" dirty="0">
                          <a:effectLst/>
                          <a:latin typeface="Cambria" pitchFamily="18" charset="0"/>
                          <a:ea typeface="Cambria" pitchFamily="18" charset="0"/>
                        </a:rPr>
                        <a:t>ác định khu vực có mật độ dân số cao nhất và thấp nhất. Giải thích nguyên nhân.</a:t>
                      </a:r>
                      <a:r>
                        <a:rPr lang="en-US" sz="1600" i="1" baseline="0" dirty="0">
                          <a:effectLst/>
                          <a:latin typeface="Cambria" pitchFamily="18" charset="0"/>
                          <a:ea typeface="Cambria" pitchFamily="18" charset="0"/>
                        </a:rPr>
                        <a:t> </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20360">
                <a:tc>
                  <a:txBody>
                    <a:bodyPr/>
                    <a:lstStyle/>
                    <a:p>
                      <a:pPr algn="just">
                        <a:spcBef>
                          <a:spcPts val="600"/>
                        </a:spcBef>
                        <a:spcAft>
                          <a:spcPts val="0"/>
                        </a:spcAft>
                      </a:pPr>
                      <a:r>
                        <a:rPr lang="en-US" sz="1600" i="1" dirty="0">
                          <a:effectLst/>
                          <a:latin typeface="Cambria" pitchFamily="18" charset="0"/>
                          <a:ea typeface="Cambria" pitchFamily="18" charset="0"/>
                        </a:rPr>
                        <a:t>- </a:t>
                      </a:r>
                      <a:r>
                        <a:rPr lang="en-US" sz="1600" i="1" dirty="0" err="1">
                          <a:effectLst/>
                          <a:latin typeface="Cambria" pitchFamily="18" charset="0"/>
                          <a:ea typeface="Cambria" pitchFamily="18" charset="0"/>
                        </a:rPr>
                        <a:t>Quan</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sát</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hình</a:t>
                      </a:r>
                      <a:r>
                        <a:rPr lang="en-US" sz="1600" i="1" baseline="0" dirty="0">
                          <a:effectLst/>
                          <a:latin typeface="Cambria" pitchFamily="18" charset="0"/>
                          <a:ea typeface="Cambria" pitchFamily="18" charset="0"/>
                        </a:rPr>
                        <a:t> 20.1, k</a:t>
                      </a:r>
                      <a:r>
                        <a:rPr lang="vi-VN" sz="1600" i="1" dirty="0">
                          <a:effectLst/>
                          <a:latin typeface="Cambria" pitchFamily="18" charset="0"/>
                          <a:ea typeface="Cambria" pitchFamily="18" charset="0"/>
                        </a:rPr>
                        <a:t>ể tên một số đô thị ở Ô-xtrây-li-a. Cho biết các đô thị thường tập trung tại khu vực nào?</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41" name="Picture 40"/>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00800" y="2709258"/>
            <a:ext cx="2514600" cy="2167541"/>
          </a:xfrm>
          <a:prstGeom prst="rect">
            <a:avLst/>
          </a:prstGeom>
          <a:noFill/>
          <a:ln>
            <a:solidFill>
              <a:srgbClr val="00FF00"/>
            </a:solidFill>
          </a:ln>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1" y="4953000"/>
            <a:ext cx="2514600" cy="16002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008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par>
                                <p:cTn id="11" presetID="14"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randombar(horizontal)">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randombar(horizontal)">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fade">
                                      <p:cBhvr>
                                        <p:cTn id="3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en-US" sz="2400" b="1" dirty="0" err="1">
                <a:solidFill>
                  <a:srgbClr val="0D30DD"/>
                </a:solidFill>
                <a:latin typeface="Cambria" pitchFamily="18" charset="0"/>
              </a:rPr>
              <a:t>Đặc</a:t>
            </a:r>
            <a:r>
              <a:rPr lang="en-US" sz="2400" b="1" dirty="0">
                <a:solidFill>
                  <a:srgbClr val="0D30DD"/>
                </a:solidFill>
                <a:latin typeface="Cambria" pitchFamily="18" charset="0"/>
              </a:rPr>
              <a:t> </a:t>
            </a:r>
            <a:r>
              <a:rPr lang="en-US" sz="2400" b="1" dirty="0" err="1">
                <a:solidFill>
                  <a:srgbClr val="0D30DD"/>
                </a:solidFill>
                <a:latin typeface="Cambria" pitchFamily="18" charset="0"/>
              </a:rPr>
              <a:t>điểm</a:t>
            </a:r>
            <a:r>
              <a:rPr lang="en-US" sz="2400" b="1" dirty="0">
                <a:solidFill>
                  <a:srgbClr val="0D30DD"/>
                </a:solidFill>
                <a:latin typeface="Cambria" pitchFamily="18" charset="0"/>
              </a:rPr>
              <a:t> </a:t>
            </a:r>
            <a:r>
              <a:rPr lang="en-US" sz="2400" b="1" dirty="0" err="1">
                <a:solidFill>
                  <a:srgbClr val="0D30DD"/>
                </a:solidFill>
                <a:latin typeface="Cambria" pitchFamily="18" charset="0"/>
              </a:rPr>
              <a:t>dân</a:t>
            </a:r>
            <a:r>
              <a:rPr lang="en-US" sz="2400" b="1" dirty="0">
                <a:solidFill>
                  <a:srgbClr val="0D30DD"/>
                </a:solidFill>
                <a:latin typeface="Cambria" pitchFamily="18" charset="0"/>
              </a:rPr>
              <a:t> </a:t>
            </a:r>
            <a:r>
              <a:rPr lang="en-US" sz="2400" b="1" dirty="0" err="1">
                <a:solidFill>
                  <a:srgbClr val="0D30DD"/>
                </a:solidFill>
                <a:latin typeface="Cambria" pitchFamily="18" charset="0"/>
              </a:rPr>
              <a:t>cư</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grpSp>
        <p:nvGrpSpPr>
          <p:cNvPr id="24" name="Group 11"/>
          <p:cNvGrpSpPr>
            <a:grpSpLocks/>
          </p:cNvGrpSpPr>
          <p:nvPr/>
        </p:nvGrpSpPr>
        <p:grpSpPr bwMode="auto">
          <a:xfrm>
            <a:off x="3110099" y="1219200"/>
            <a:ext cx="2998788" cy="1040977"/>
            <a:chOff x="1997" y="1314"/>
            <a:chExt cx="1889" cy="1009"/>
          </a:xfrm>
        </p:grpSpPr>
        <p:grpSp>
          <p:nvGrpSpPr>
            <p:cNvPr id="25" name="Group 12"/>
            <p:cNvGrpSpPr>
              <a:grpSpLocks/>
            </p:cNvGrpSpPr>
            <p:nvPr/>
          </p:nvGrpSpPr>
          <p:grpSpPr bwMode="auto">
            <a:xfrm>
              <a:off x="1997" y="1404"/>
              <a:ext cx="1889" cy="919"/>
              <a:chOff x="1973" y="1027"/>
              <a:chExt cx="1926" cy="937"/>
            </a:xfrm>
          </p:grpSpPr>
          <p:sp>
            <p:nvSpPr>
              <p:cNvPr id="36"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7"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31"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3"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4"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5"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38" name="Text Box 19"/>
          <p:cNvSpPr txBox="1">
            <a:spLocks noChangeArrowheads="1"/>
          </p:cNvSpPr>
          <p:nvPr/>
        </p:nvSpPr>
        <p:spPr bwMode="auto">
          <a:xfrm>
            <a:off x="3306665"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a:solidFill>
                  <a:srgbClr val="002060"/>
                </a:solidFill>
                <a:latin typeface="Times New Roman" panose="02020603050405020304" pitchFamily="18" charset="0"/>
                <a:cs typeface="Times New Roman" panose="02020603050405020304" pitchFamily="18" charset="0"/>
              </a:rPr>
              <a:t>Thời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 5 </a:t>
            </a:r>
            <a:r>
              <a:rPr lang="en-US" sz="2000" b="1" dirty="0" err="1">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39"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357"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8645"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1"/>
          <p:cNvSpPr>
            <a:spLocks noChangeArrowheads="1"/>
          </p:cNvSpPr>
          <p:nvPr/>
        </p:nvSpPr>
        <p:spPr bwMode="auto">
          <a:xfrm>
            <a:off x="328958" y="2286000"/>
            <a:ext cx="45478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1.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Nhóm</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1, 2, 3, 4  –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phiếu</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học</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tập</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số</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1</a:t>
            </a:r>
          </a:p>
        </p:txBody>
      </p:sp>
      <p:graphicFrame>
        <p:nvGraphicFramePr>
          <p:cNvPr id="3" name="Table 2"/>
          <p:cNvGraphicFramePr>
            <a:graphicFrameLocks noGrp="1"/>
          </p:cNvGraphicFramePr>
          <p:nvPr>
            <p:extLst>
              <p:ext uri="{D42A27DB-BD31-4B8C-83A1-F6EECF244321}">
                <p14:modId xmlns:p14="http://schemas.microsoft.com/office/powerpoint/2010/main" val="1606947976"/>
              </p:ext>
            </p:extLst>
          </p:nvPr>
        </p:nvGraphicFramePr>
        <p:xfrm>
          <a:off x="283015" y="2762310"/>
          <a:ext cx="6041585" cy="3790890"/>
        </p:xfrm>
        <a:graphic>
          <a:graphicData uri="http://schemas.openxmlformats.org/drawingml/2006/table">
            <a:tbl>
              <a:tblPr firstRow="1" firstCol="1" bandRow="1">
                <a:tableStyleId>{5C22544A-7EE6-4342-B048-85BDC9FD1C3A}</a:tableStyleId>
              </a:tblPr>
              <a:tblGrid>
                <a:gridCol w="2013863">
                  <a:extLst>
                    <a:ext uri="{9D8B030D-6E8A-4147-A177-3AD203B41FA5}">
                      <a16:colId xmlns:a16="http://schemas.microsoft.com/office/drawing/2014/main" val="20000"/>
                    </a:ext>
                  </a:extLst>
                </a:gridCol>
                <a:gridCol w="4027722">
                  <a:extLst>
                    <a:ext uri="{9D8B030D-6E8A-4147-A177-3AD203B41FA5}">
                      <a16:colId xmlns:a16="http://schemas.microsoft.com/office/drawing/2014/main" val="20001"/>
                    </a:ext>
                  </a:extLst>
                </a:gridCol>
              </a:tblGrid>
              <a:tr h="260594">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câu</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hỏi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trả</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lời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09936">
                <a:tc>
                  <a:txBody>
                    <a:bodyPr/>
                    <a:lstStyle/>
                    <a:p>
                      <a:pPr algn="just">
                        <a:spcBef>
                          <a:spcPts val="600"/>
                        </a:spcBef>
                        <a:spcAft>
                          <a:spcPts val="0"/>
                        </a:spcAft>
                      </a:pPr>
                      <a:r>
                        <a:rPr lang="en-US" sz="1600" i="1" dirty="0">
                          <a:effectLst/>
                          <a:latin typeface="Cambria" pitchFamily="18" charset="0"/>
                          <a:ea typeface="Cambria" pitchFamily="18" charset="0"/>
                        </a:rPr>
                        <a:t>- </a:t>
                      </a:r>
                      <a:r>
                        <a:rPr lang="en-US" sz="1600" i="1" dirty="0" err="1">
                          <a:effectLst/>
                          <a:latin typeface="Cambria" pitchFamily="18" charset="0"/>
                          <a:ea typeface="Cambria" pitchFamily="18" charset="0"/>
                        </a:rPr>
                        <a:t>Quan</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sát</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bảng</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số</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liệu</a:t>
                      </a:r>
                      <a:r>
                        <a:rPr lang="en-US" sz="1600" i="1" baseline="0" dirty="0">
                          <a:effectLst/>
                          <a:latin typeface="Cambria" pitchFamily="18" charset="0"/>
                          <a:ea typeface="Cambria" pitchFamily="18" charset="0"/>
                        </a:rPr>
                        <a:t>, n</a:t>
                      </a:r>
                      <a:r>
                        <a:rPr lang="vi-VN" sz="1600" i="1" dirty="0">
                          <a:effectLst/>
                          <a:latin typeface="Cambria" pitchFamily="18" charset="0"/>
                          <a:ea typeface="Cambria" pitchFamily="18" charset="0"/>
                        </a:rPr>
                        <a:t>hận xét quy mô và sự gia tăng dân số Ô-xtrây-li-a, giai đoạn 2000 – 2020.</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20360">
                <a:tc>
                  <a:txBody>
                    <a:bodyPr/>
                    <a:lstStyle/>
                    <a:p>
                      <a:pPr algn="just">
                        <a:spcBef>
                          <a:spcPts val="600"/>
                        </a:spcBef>
                        <a:spcAft>
                          <a:spcPts val="0"/>
                        </a:spcAft>
                      </a:pPr>
                      <a:r>
                        <a:rPr lang="en-US" sz="1600" i="1" dirty="0">
                          <a:effectLst/>
                          <a:latin typeface="Cambria" pitchFamily="18" charset="0"/>
                          <a:ea typeface="Cambria" pitchFamily="18" charset="0"/>
                        </a:rPr>
                        <a:t>- </a:t>
                      </a:r>
                      <a:r>
                        <a:rPr lang="en-US" sz="1600" i="1" dirty="0" err="1">
                          <a:effectLst/>
                          <a:latin typeface="Cambria" pitchFamily="18" charset="0"/>
                          <a:ea typeface="Cambria" pitchFamily="18" charset="0"/>
                        </a:rPr>
                        <a:t>Đọc</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thông</a:t>
                      </a:r>
                      <a:r>
                        <a:rPr lang="en-US" sz="1600" i="1" baseline="0" dirty="0">
                          <a:effectLst/>
                          <a:latin typeface="Cambria" pitchFamily="18" charset="0"/>
                          <a:ea typeface="Cambria" pitchFamily="18" charset="0"/>
                        </a:rPr>
                        <a:t> tin </a:t>
                      </a:r>
                      <a:r>
                        <a:rPr lang="en-US" sz="1600" i="1" baseline="0" dirty="0" err="1">
                          <a:effectLst/>
                          <a:latin typeface="Cambria" pitchFamily="18" charset="0"/>
                          <a:ea typeface="Cambria" pitchFamily="18" charset="0"/>
                        </a:rPr>
                        <a:t>mục</a:t>
                      </a:r>
                      <a:r>
                        <a:rPr lang="en-US" sz="1600" i="1" baseline="0" dirty="0">
                          <a:effectLst/>
                          <a:latin typeface="Cambria" pitchFamily="18" charset="0"/>
                          <a:ea typeface="Cambria" pitchFamily="18" charset="0"/>
                        </a:rPr>
                        <a:t> a, t</a:t>
                      </a:r>
                      <a:r>
                        <a:rPr lang="vi-VN" sz="1600" i="1" dirty="0">
                          <a:effectLst/>
                          <a:latin typeface="Cambria" pitchFamily="18" charset="0"/>
                          <a:ea typeface="Cambria" pitchFamily="18" charset="0"/>
                        </a:rPr>
                        <a:t>rình bày cơ cấu dân số theo nhóm tuổi của Ô-xtrây-li-a.</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026"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45116" y="2686110"/>
            <a:ext cx="2394084" cy="2176463"/>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5116" y="4953000"/>
            <a:ext cx="2394084" cy="16002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339841" y="3136880"/>
            <a:ext cx="3984759" cy="3416320"/>
          </a:xfrm>
          <a:prstGeom prst="rect">
            <a:avLst/>
          </a:prstGeom>
        </p:spPr>
        <p:txBody>
          <a:bodyPr wrap="square">
            <a:spAutoFit/>
          </a:bodyPr>
          <a:lstStyle/>
          <a:p>
            <a:pPr algn="just"/>
            <a:r>
              <a:rPr lang="vi-VN" dirty="0">
                <a:latin typeface="Cambria" pitchFamily="18" charset="0"/>
                <a:ea typeface="Cambria" pitchFamily="18" charset="0"/>
              </a:rPr>
              <a:t>- Năm 2020, số dân của Ô-xtrây-li-a đạt 25,7 triệu người, tăng 6,6 triệu người so với năm 2000.</a:t>
            </a:r>
          </a:p>
          <a:p>
            <a:pPr algn="just"/>
            <a:r>
              <a:rPr lang="vi-VN" dirty="0">
                <a:latin typeface="Cambria" pitchFamily="18" charset="0"/>
                <a:ea typeface="Cambria" pitchFamily="18" charset="0"/>
              </a:rPr>
              <a:t>- Tỉ suất gia tăng tự nhiên thấp, chỉ duy trì ở mức 0, 5 – 0,7% (năm 2020 đạt 0,5%).</a:t>
            </a:r>
          </a:p>
          <a:p>
            <a:pPr algn="just"/>
            <a:endParaRPr lang="en-US" dirty="0">
              <a:latin typeface="Cambria" pitchFamily="18" charset="0"/>
              <a:ea typeface="Cambria" pitchFamily="18" charset="0"/>
            </a:endParaRPr>
          </a:p>
          <a:p>
            <a:pPr algn="just"/>
            <a:r>
              <a:rPr lang="vi-VN" dirty="0">
                <a:latin typeface="Cambria" pitchFamily="18" charset="0"/>
                <a:ea typeface="Cambria" pitchFamily="18" charset="0"/>
              </a:rPr>
              <a:t>- Ô-xtrây-li-a có cơ cấu dân số già với 15% dân số từ 65 tuổi trở lên (2020), xu hướng tăng trong tương lai.</a:t>
            </a:r>
          </a:p>
          <a:p>
            <a:pPr algn="just"/>
            <a:r>
              <a:rPr lang="vi-VN" dirty="0">
                <a:latin typeface="Cambria" pitchFamily="18" charset="0"/>
                <a:ea typeface="Cambria" pitchFamily="18" charset="0"/>
              </a:rPr>
              <a:t>- Nhóm tuổi từ 0 – 14 tuổi chiếm khoảng 19% và xu hướng giảm.</a:t>
            </a:r>
          </a:p>
        </p:txBody>
      </p:sp>
    </p:spTree>
    <p:extLst>
      <p:ext uri="{BB962C8B-B14F-4D97-AF65-F5344CB8AC3E}">
        <p14:creationId xmlns:p14="http://schemas.microsoft.com/office/powerpoint/2010/main" val="47136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685800" y="1676400"/>
            <a:ext cx="6553199" cy="3733800"/>
          </a:xfrm>
          <a:prstGeom prst="wedgeRoundRectCallout">
            <a:avLst>
              <a:gd name="adj1" fmla="val 48093"/>
              <a:gd name="adj2" fmla="val 6011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914400" y="1856125"/>
            <a:ext cx="6172201" cy="3416320"/>
          </a:xfrm>
          <a:prstGeom prst="rect">
            <a:avLst/>
          </a:prstGeom>
        </p:spPr>
        <p:txBody>
          <a:bodyPr wrap="square">
            <a:spAutoFit/>
          </a:bodyPr>
          <a:lstStyle/>
          <a:p>
            <a:pPr algn="just"/>
            <a:r>
              <a:rPr lang="en-US" sz="2400" b="1" dirty="0">
                <a:solidFill>
                  <a:srgbClr val="FF0000"/>
                </a:solidFill>
                <a:latin typeface="Cambria" panose="02040503050406030204" pitchFamily="18" charset="0"/>
                <a:ea typeface="Cambria" panose="02040503050406030204" pitchFamily="18" charset="0"/>
              </a:rPr>
              <a:t>a. </a:t>
            </a:r>
            <a:r>
              <a:rPr lang="vi-VN" sz="2400" b="1" dirty="0">
                <a:solidFill>
                  <a:srgbClr val="FF0000"/>
                </a:solidFill>
                <a:latin typeface="Cambria" panose="02040503050406030204" pitchFamily="18" charset="0"/>
                <a:ea typeface="Cambria" panose="02040503050406030204" pitchFamily="18" charset="0"/>
              </a:rPr>
              <a:t>Quy mô, gia tăng và cơ cấu dân số</a:t>
            </a:r>
            <a:endParaRPr lang="en-US" sz="2400" b="1" dirty="0">
              <a:solidFill>
                <a:srgbClr val="FF0000"/>
              </a:solidFill>
              <a:latin typeface="Cambria" panose="02040503050406030204" pitchFamily="18" charset="0"/>
              <a:ea typeface="Cambria" panose="02040503050406030204" pitchFamily="18" charset="0"/>
            </a:endParaRPr>
          </a:p>
          <a:p>
            <a:pPr algn="just"/>
            <a:r>
              <a:rPr lang="vi-VN" sz="2400" dirty="0">
                <a:latin typeface="Cambria" panose="02040503050406030204" pitchFamily="18" charset="0"/>
                <a:ea typeface="Cambria" panose="02040503050406030204" pitchFamily="18" charset="0"/>
              </a:rPr>
              <a:t>- Năm 2020, số dân của Ô-xtrây-li-a đạt 25,7 triệu người, tăng 6,6 triệu người so với năm 2000.</a:t>
            </a:r>
          </a:p>
          <a:p>
            <a:pPr algn="just"/>
            <a:r>
              <a:rPr lang="vi-VN" sz="2400" dirty="0">
                <a:latin typeface="Cambria" panose="02040503050406030204" pitchFamily="18" charset="0"/>
                <a:ea typeface="Cambria" panose="02040503050406030204" pitchFamily="18" charset="0"/>
              </a:rPr>
              <a:t>- Tỉ suất gia tăng tự nhiên thấp, năm 2020 đạt 0,5%.</a:t>
            </a:r>
          </a:p>
          <a:p>
            <a:pPr algn="just"/>
            <a:r>
              <a:rPr lang="vi-VN" sz="2400" dirty="0">
                <a:latin typeface="Cambria" panose="02040503050406030204" pitchFamily="18" charset="0"/>
                <a:ea typeface="Cambria" panose="02040503050406030204" pitchFamily="18" charset="0"/>
              </a:rPr>
              <a:t>- Ô-xtrây-li-a có cơ cấu dân số già với 15% dân số từ 65 tuổi trở lên (2020), xu hướng tăng trong tương lai. </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en-US" sz="2400" b="1" dirty="0" err="1">
                <a:solidFill>
                  <a:srgbClr val="0D30DD"/>
                </a:solidFill>
                <a:latin typeface="Cambria" pitchFamily="18" charset="0"/>
              </a:rPr>
              <a:t>Đặc</a:t>
            </a:r>
            <a:r>
              <a:rPr lang="en-US" sz="2400" b="1" dirty="0">
                <a:solidFill>
                  <a:srgbClr val="0D30DD"/>
                </a:solidFill>
                <a:latin typeface="Cambria" pitchFamily="18" charset="0"/>
              </a:rPr>
              <a:t> </a:t>
            </a:r>
            <a:r>
              <a:rPr lang="en-US" sz="2400" b="1" dirty="0" err="1">
                <a:solidFill>
                  <a:srgbClr val="0D30DD"/>
                </a:solidFill>
                <a:latin typeface="Cambria" pitchFamily="18" charset="0"/>
              </a:rPr>
              <a:t>điểm</a:t>
            </a:r>
            <a:r>
              <a:rPr lang="en-US" sz="2400" b="1" dirty="0">
                <a:solidFill>
                  <a:srgbClr val="0D30DD"/>
                </a:solidFill>
                <a:latin typeface="Cambria" pitchFamily="18" charset="0"/>
              </a:rPr>
              <a:t> </a:t>
            </a:r>
            <a:r>
              <a:rPr lang="en-US" sz="2400" b="1" dirty="0" err="1">
                <a:solidFill>
                  <a:srgbClr val="0D30DD"/>
                </a:solidFill>
                <a:latin typeface="Cambria" pitchFamily="18" charset="0"/>
              </a:rPr>
              <a:t>dân</a:t>
            </a:r>
            <a:r>
              <a:rPr lang="en-US" sz="2400" b="1" dirty="0">
                <a:solidFill>
                  <a:srgbClr val="0D30DD"/>
                </a:solidFill>
                <a:latin typeface="Cambria" pitchFamily="18" charset="0"/>
              </a:rPr>
              <a:t> </a:t>
            </a:r>
            <a:r>
              <a:rPr lang="en-US" sz="2400" b="1" dirty="0" err="1">
                <a:solidFill>
                  <a:srgbClr val="0D30DD"/>
                </a:solidFill>
                <a:latin typeface="Cambria" pitchFamily="18" charset="0"/>
              </a:rPr>
              <a:t>cư</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spTree>
    <p:extLst>
      <p:ext uri="{BB962C8B-B14F-4D97-AF65-F5344CB8AC3E}">
        <p14:creationId xmlns:p14="http://schemas.microsoft.com/office/powerpoint/2010/main" val="39912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fade">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fade">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en-US" sz="2400" b="1" dirty="0" err="1">
                <a:solidFill>
                  <a:srgbClr val="0D30DD"/>
                </a:solidFill>
                <a:latin typeface="Cambria" pitchFamily="18" charset="0"/>
              </a:rPr>
              <a:t>Đặc</a:t>
            </a:r>
            <a:r>
              <a:rPr lang="en-US" sz="2400" b="1" dirty="0">
                <a:solidFill>
                  <a:srgbClr val="0D30DD"/>
                </a:solidFill>
                <a:latin typeface="Cambria" pitchFamily="18" charset="0"/>
              </a:rPr>
              <a:t> </a:t>
            </a:r>
            <a:r>
              <a:rPr lang="en-US" sz="2400" b="1" dirty="0" err="1">
                <a:solidFill>
                  <a:srgbClr val="0D30DD"/>
                </a:solidFill>
                <a:latin typeface="Cambria" pitchFamily="18" charset="0"/>
              </a:rPr>
              <a:t>điểm</a:t>
            </a:r>
            <a:r>
              <a:rPr lang="en-US" sz="2400" b="1" dirty="0">
                <a:solidFill>
                  <a:srgbClr val="0D30DD"/>
                </a:solidFill>
                <a:latin typeface="Cambria" pitchFamily="18" charset="0"/>
              </a:rPr>
              <a:t> </a:t>
            </a:r>
            <a:r>
              <a:rPr lang="en-US" sz="2400" b="1" dirty="0" err="1">
                <a:solidFill>
                  <a:srgbClr val="0D30DD"/>
                </a:solidFill>
                <a:latin typeface="Cambria" pitchFamily="18" charset="0"/>
              </a:rPr>
              <a:t>dân</a:t>
            </a:r>
            <a:r>
              <a:rPr lang="en-US" sz="2400" b="1" dirty="0">
                <a:solidFill>
                  <a:srgbClr val="0D30DD"/>
                </a:solidFill>
                <a:latin typeface="Cambria" pitchFamily="18" charset="0"/>
              </a:rPr>
              <a:t> </a:t>
            </a:r>
            <a:r>
              <a:rPr lang="en-US" sz="2400" b="1" dirty="0" err="1">
                <a:solidFill>
                  <a:srgbClr val="0D30DD"/>
                </a:solidFill>
                <a:latin typeface="Cambria" pitchFamily="18" charset="0"/>
              </a:rPr>
              <a:t>cư</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p>
        </p:txBody>
      </p:sp>
      <p:grpSp>
        <p:nvGrpSpPr>
          <p:cNvPr id="24" name="Group 11"/>
          <p:cNvGrpSpPr>
            <a:grpSpLocks/>
          </p:cNvGrpSpPr>
          <p:nvPr/>
        </p:nvGrpSpPr>
        <p:grpSpPr bwMode="auto">
          <a:xfrm>
            <a:off x="3110099" y="1219200"/>
            <a:ext cx="2998788" cy="1040977"/>
            <a:chOff x="1997" y="1314"/>
            <a:chExt cx="1889" cy="1009"/>
          </a:xfrm>
        </p:grpSpPr>
        <p:grpSp>
          <p:nvGrpSpPr>
            <p:cNvPr id="25" name="Group 12"/>
            <p:cNvGrpSpPr>
              <a:grpSpLocks/>
            </p:cNvGrpSpPr>
            <p:nvPr/>
          </p:nvGrpSpPr>
          <p:grpSpPr bwMode="auto">
            <a:xfrm>
              <a:off x="1997" y="1404"/>
              <a:ext cx="1889" cy="919"/>
              <a:chOff x="1973" y="1027"/>
              <a:chExt cx="1926" cy="937"/>
            </a:xfrm>
          </p:grpSpPr>
          <p:sp>
            <p:nvSpPr>
              <p:cNvPr id="36"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7"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31"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3"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4"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5"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38" name="Text Box 19"/>
          <p:cNvSpPr txBox="1">
            <a:spLocks noChangeArrowheads="1"/>
          </p:cNvSpPr>
          <p:nvPr/>
        </p:nvSpPr>
        <p:spPr bwMode="auto">
          <a:xfrm>
            <a:off x="3306665"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a:solidFill>
                  <a:srgbClr val="002060"/>
                </a:solidFill>
                <a:latin typeface="Times New Roman" panose="02020603050405020304" pitchFamily="18" charset="0"/>
                <a:cs typeface="Times New Roman" panose="02020603050405020304" pitchFamily="18" charset="0"/>
              </a:rPr>
              <a:t>Thời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 5 </a:t>
            </a:r>
            <a:r>
              <a:rPr lang="en-US" sz="2000" b="1" dirty="0" err="1">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39"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357"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8645"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1"/>
          <p:cNvSpPr>
            <a:spLocks noChangeArrowheads="1"/>
          </p:cNvSpPr>
          <p:nvPr/>
        </p:nvSpPr>
        <p:spPr bwMode="auto">
          <a:xfrm>
            <a:off x="328958" y="2286000"/>
            <a:ext cx="45478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1.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Nhóm</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5, 6, 7, 8 –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phiếu</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học</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tập</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số</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2</a:t>
            </a:r>
          </a:p>
        </p:txBody>
      </p:sp>
      <p:graphicFrame>
        <p:nvGraphicFramePr>
          <p:cNvPr id="3" name="Table 2"/>
          <p:cNvGraphicFramePr>
            <a:graphicFrameLocks noGrp="1"/>
          </p:cNvGraphicFramePr>
          <p:nvPr>
            <p:extLst>
              <p:ext uri="{D42A27DB-BD31-4B8C-83A1-F6EECF244321}">
                <p14:modId xmlns:p14="http://schemas.microsoft.com/office/powerpoint/2010/main" val="3940498436"/>
              </p:ext>
            </p:extLst>
          </p:nvPr>
        </p:nvGraphicFramePr>
        <p:xfrm>
          <a:off x="283015" y="2762310"/>
          <a:ext cx="6041585" cy="3790890"/>
        </p:xfrm>
        <a:graphic>
          <a:graphicData uri="http://schemas.openxmlformats.org/drawingml/2006/table">
            <a:tbl>
              <a:tblPr firstRow="1" firstCol="1" bandRow="1">
                <a:tableStyleId>{5C22544A-7EE6-4342-B048-85BDC9FD1C3A}</a:tableStyleId>
              </a:tblPr>
              <a:tblGrid>
                <a:gridCol w="2013863">
                  <a:extLst>
                    <a:ext uri="{9D8B030D-6E8A-4147-A177-3AD203B41FA5}">
                      <a16:colId xmlns:a16="http://schemas.microsoft.com/office/drawing/2014/main" val="20000"/>
                    </a:ext>
                  </a:extLst>
                </a:gridCol>
                <a:gridCol w="4027722">
                  <a:extLst>
                    <a:ext uri="{9D8B030D-6E8A-4147-A177-3AD203B41FA5}">
                      <a16:colId xmlns:a16="http://schemas.microsoft.com/office/drawing/2014/main" val="20001"/>
                    </a:ext>
                  </a:extLst>
                </a:gridCol>
              </a:tblGrid>
              <a:tr h="260594">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câu</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hỏi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trả</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lời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09936">
                <a:tc>
                  <a:txBody>
                    <a:bodyPr/>
                    <a:lstStyle/>
                    <a:p>
                      <a:pPr algn="just">
                        <a:spcBef>
                          <a:spcPts val="600"/>
                        </a:spcBef>
                        <a:spcAft>
                          <a:spcPts val="0"/>
                        </a:spcAft>
                      </a:pPr>
                      <a:r>
                        <a:rPr lang="en-US" sz="1600" i="1" dirty="0">
                          <a:effectLst/>
                          <a:latin typeface="Cambria" pitchFamily="18" charset="0"/>
                          <a:ea typeface="Cambria" pitchFamily="18" charset="0"/>
                        </a:rPr>
                        <a:t>- </a:t>
                      </a:r>
                      <a:r>
                        <a:rPr lang="en-US" sz="1600" i="1" dirty="0" err="1">
                          <a:effectLst/>
                          <a:latin typeface="Cambria" pitchFamily="18" charset="0"/>
                          <a:ea typeface="Cambria" pitchFamily="18" charset="0"/>
                        </a:rPr>
                        <a:t>Quan</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sát</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hình</a:t>
                      </a:r>
                      <a:r>
                        <a:rPr lang="en-US" sz="1600" i="1" baseline="0" dirty="0">
                          <a:effectLst/>
                          <a:latin typeface="Cambria" pitchFamily="18" charset="0"/>
                          <a:ea typeface="Cambria" pitchFamily="18" charset="0"/>
                        </a:rPr>
                        <a:t> 20.1, x</a:t>
                      </a:r>
                      <a:r>
                        <a:rPr lang="vi-VN" sz="1600" i="1" baseline="0" dirty="0">
                          <a:effectLst/>
                          <a:latin typeface="Cambria" pitchFamily="18" charset="0"/>
                          <a:ea typeface="Cambria" pitchFamily="18" charset="0"/>
                        </a:rPr>
                        <a:t>ác định khu vực có mật độ dân số cao nhất và thấp nhất. Giải thích nguyên nhân.</a:t>
                      </a:r>
                      <a:r>
                        <a:rPr lang="en-US" sz="1600" i="1" baseline="0" dirty="0">
                          <a:effectLst/>
                          <a:latin typeface="Cambria" pitchFamily="18" charset="0"/>
                          <a:ea typeface="Cambria" pitchFamily="18" charset="0"/>
                        </a:rPr>
                        <a:t> </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20360">
                <a:tc>
                  <a:txBody>
                    <a:bodyPr/>
                    <a:lstStyle/>
                    <a:p>
                      <a:pPr algn="just">
                        <a:spcBef>
                          <a:spcPts val="600"/>
                        </a:spcBef>
                        <a:spcAft>
                          <a:spcPts val="0"/>
                        </a:spcAft>
                      </a:pPr>
                      <a:r>
                        <a:rPr lang="en-US" sz="1600" i="1" dirty="0">
                          <a:effectLst/>
                          <a:latin typeface="Cambria" pitchFamily="18" charset="0"/>
                          <a:ea typeface="Cambria" pitchFamily="18" charset="0"/>
                        </a:rPr>
                        <a:t>- </a:t>
                      </a:r>
                      <a:r>
                        <a:rPr lang="en-US" sz="1600" i="1" dirty="0" err="1">
                          <a:effectLst/>
                          <a:latin typeface="Cambria" pitchFamily="18" charset="0"/>
                          <a:ea typeface="Cambria" pitchFamily="18" charset="0"/>
                        </a:rPr>
                        <a:t>Quan</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sát</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hình</a:t>
                      </a:r>
                      <a:r>
                        <a:rPr lang="en-US" sz="1600" i="1" baseline="0" dirty="0">
                          <a:effectLst/>
                          <a:latin typeface="Cambria" pitchFamily="18" charset="0"/>
                          <a:ea typeface="Cambria" pitchFamily="18" charset="0"/>
                        </a:rPr>
                        <a:t> 20.1, k</a:t>
                      </a:r>
                      <a:r>
                        <a:rPr lang="vi-VN" sz="1600" i="1" dirty="0">
                          <a:effectLst/>
                          <a:latin typeface="Cambria" pitchFamily="18" charset="0"/>
                          <a:ea typeface="Cambria" pitchFamily="18" charset="0"/>
                        </a:rPr>
                        <a:t>ể tên một số đô thị ở Ô-xtrây-li-a. Cho biết các đô thị thường tập trung tại khu vực nào?</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41" name="Picture 40"/>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00800" y="2709258"/>
            <a:ext cx="2514600" cy="2167541"/>
          </a:xfrm>
          <a:prstGeom prst="rect">
            <a:avLst/>
          </a:prstGeom>
          <a:noFill/>
          <a:ln>
            <a:solidFill>
              <a:srgbClr val="00FF00"/>
            </a:solidFill>
          </a:ln>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1" y="4953000"/>
            <a:ext cx="2514600" cy="16002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2299452" y="2950726"/>
            <a:ext cx="4025148" cy="3754874"/>
          </a:xfrm>
          <a:prstGeom prst="rect">
            <a:avLst/>
          </a:prstGeom>
        </p:spPr>
        <p:txBody>
          <a:bodyPr wrap="square">
            <a:spAutoFit/>
          </a:bodyPr>
          <a:lstStyle/>
          <a:p>
            <a:pPr algn="just"/>
            <a:r>
              <a:rPr lang="vi-VN" sz="1650" dirty="0">
                <a:latin typeface="Cambria" pitchFamily="18" charset="0"/>
                <a:ea typeface="Cambria" pitchFamily="18" charset="0"/>
              </a:rPr>
              <a:t>- Vùng có mật độ dân số cao nhất: bang Vich-to-ri-a với trên 25 người/km</a:t>
            </a:r>
            <a:r>
              <a:rPr lang="vi-VN" sz="1650" baseline="30000" dirty="0">
                <a:latin typeface="Cambria" pitchFamily="18" charset="0"/>
                <a:ea typeface="Cambria" pitchFamily="18" charset="0"/>
              </a:rPr>
              <a:t>2</a:t>
            </a:r>
            <a:r>
              <a:rPr lang="vi-VN" sz="1650" dirty="0">
                <a:latin typeface="Cambria" pitchFamily="18" charset="0"/>
                <a:ea typeface="Cambria" pitchFamily="18" charset="0"/>
              </a:rPr>
              <a:t>. Do có khí hậu ôn đới hải dương mưa nhiều, mạng lưới sông ngòi dày đặc.</a:t>
            </a:r>
          </a:p>
          <a:p>
            <a:pPr algn="just"/>
            <a:r>
              <a:rPr lang="vi-VN" sz="1650" dirty="0">
                <a:latin typeface="Cambria" pitchFamily="18" charset="0"/>
                <a:ea typeface="Cambria" pitchFamily="18" charset="0"/>
              </a:rPr>
              <a:t>- Vùng có mật độ dân số thấp nhất: vùng lãnh thổ phía bắc với dưới 1 người/km</a:t>
            </a:r>
            <a:r>
              <a:rPr lang="vi-VN" sz="1650" baseline="30000" dirty="0">
                <a:latin typeface="Cambria" pitchFamily="18" charset="0"/>
                <a:ea typeface="Cambria" pitchFamily="18" charset="0"/>
              </a:rPr>
              <a:t>2</a:t>
            </a:r>
            <a:r>
              <a:rPr lang="vi-VN" sz="1650" dirty="0">
                <a:latin typeface="Cambria" pitchFamily="18" charset="0"/>
                <a:ea typeface="Cambria" pitchFamily="18" charset="0"/>
              </a:rPr>
              <a:t>. Do khí hậu khô nóng, nằm sâu trong lục địa, chủ yếu là hoang mạc.</a:t>
            </a:r>
          </a:p>
          <a:p>
            <a:pPr algn="just"/>
            <a:r>
              <a:rPr lang="vi-VN" sz="1650" dirty="0">
                <a:latin typeface="Cambria" pitchFamily="18" charset="0"/>
                <a:ea typeface="Cambria" pitchFamily="18" charset="0"/>
              </a:rPr>
              <a:t>- Một số đô thị ở Ô-xtrây-li-a: A-đê-lai, Men-bơn, Gi-lông, Hô-bát, Can-be-ra, Xit-ni, Niu Cát-xơn, Brix-bên,…</a:t>
            </a:r>
          </a:p>
          <a:p>
            <a:pPr algn="just"/>
            <a:r>
              <a:rPr lang="vi-VN" sz="1650" dirty="0">
                <a:latin typeface="Cambria" pitchFamily="18" charset="0"/>
                <a:ea typeface="Cambria" pitchFamily="18" charset="0"/>
              </a:rPr>
              <a:t>- Các đô thị thường tập trung tại khu vực phía đông nam lục địa Ô-xtrây-li-a (bang Vic-to-ri-a và bang Niu Xao Uây).</a:t>
            </a:r>
          </a:p>
        </p:txBody>
      </p:sp>
    </p:spTree>
    <p:extLst>
      <p:ext uri="{BB962C8B-B14F-4D97-AF65-F5344CB8AC3E}">
        <p14:creationId xmlns:p14="http://schemas.microsoft.com/office/powerpoint/2010/main" val="4170850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2011</TotalTime>
  <Words>1845</Words>
  <Application>Microsoft Office PowerPoint</Application>
  <PresentationFormat>On-screen Show (4:3)</PresentationFormat>
  <Paragraphs>181</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Times New Roman</vt:lpstr>
      <vt:lpstr>Office Theme</vt:lpstr>
      <vt:lpstr>PowerPoint Presentation</vt:lpstr>
      <vt:lpstr>PowerPoint Presentation</vt:lpstr>
      <vt:lpstr>DÂN CƯ, XÃ HỘI  Ô-XTRÂY-LI-A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ACER</cp:lastModifiedBy>
  <cp:revision>179</cp:revision>
  <dcterms:created xsi:type="dcterms:W3CDTF">2016-02-15T14:28:12Z</dcterms:created>
  <dcterms:modified xsi:type="dcterms:W3CDTF">2023-03-27T14:21:29Z</dcterms:modified>
</cp:coreProperties>
</file>